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6" r:id="rId5"/>
    <p:sldId id="257" r:id="rId6"/>
    <p:sldId id="271" r:id="rId7"/>
    <p:sldId id="273" r:id="rId8"/>
    <p:sldId id="274" r:id="rId9"/>
    <p:sldId id="275" r:id="rId10"/>
    <p:sldId id="286" r:id="rId11"/>
    <p:sldId id="288" r:id="rId12"/>
    <p:sldId id="287" r:id="rId13"/>
    <p:sldId id="270" r:id="rId14"/>
    <p:sldId id="277" r:id="rId15"/>
    <p:sldId id="284" r:id="rId16"/>
    <p:sldId id="283" r:id="rId17"/>
    <p:sldId id="281" r:id="rId18"/>
    <p:sldId id="282" r:id="rId19"/>
    <p:sldId id="289" r:id="rId20"/>
    <p:sldId id="290" r:id="rId21"/>
    <p:sldId id="291" r:id="rId22"/>
    <p:sldId id="293" r:id="rId23"/>
    <p:sldId id="278" r:id="rId24"/>
    <p:sldId id="279" r:id="rId25"/>
    <p:sldId id="292" r:id="rId26"/>
    <p:sldId id="268" r:id="rId2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005EAA1-D6F6-4D6B-AF36-6642E2AE8F6D}">
          <p14:sldIdLst>
            <p14:sldId id="256"/>
            <p14:sldId id="257"/>
            <p14:sldId id="271"/>
            <p14:sldId id="273"/>
            <p14:sldId id="274"/>
            <p14:sldId id="275"/>
            <p14:sldId id="286"/>
            <p14:sldId id="288"/>
            <p14:sldId id="287"/>
            <p14:sldId id="270"/>
            <p14:sldId id="277"/>
            <p14:sldId id="284"/>
            <p14:sldId id="283"/>
            <p14:sldId id="281"/>
            <p14:sldId id="282"/>
            <p14:sldId id="289"/>
            <p14:sldId id="290"/>
            <p14:sldId id="291"/>
            <p14:sldId id="293"/>
            <p14:sldId id="278"/>
            <p14:sldId id="279"/>
            <p14:sldId id="292"/>
            <p14:sldId id="26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24AC"/>
    <a:srgbClr val="2D6BB5"/>
    <a:srgbClr val="5F2987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7" autoAdjust="0"/>
    <p:restoredTop sz="94660"/>
  </p:normalViewPr>
  <p:slideViewPr>
    <p:cSldViewPr>
      <p:cViewPr>
        <p:scale>
          <a:sx n="118" d="100"/>
          <a:sy n="118" d="100"/>
        </p:scale>
        <p:origin x="-1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1C9FB-657E-46D0-B7AB-9AE14CCBBCB6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B5DA-ACEF-4170-B9E8-D5C27D423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44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96C2-4E61-4EF4-9D55-FCD58880412A}" type="datetime1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86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E3E-001A-4558-8D15-32FADB3160ED}" type="datetime1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03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410D-6243-446F-BB71-547624935A2C}" type="datetime1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32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6D83-DDCC-4380-93CA-22389EFBF849}" type="datetime1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65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13A0-6811-4D21-B9E6-9092F9CADF8A}" type="datetime1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0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DDDE-8E4D-48B2-B35F-37B391667826}" type="datetime1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22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ECA-018D-4F26-97D0-A1C67185D86D}" type="datetime1">
              <a:rPr lang="ru-RU" smtClean="0"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52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E9F-5331-4299-A157-CA96664FB830}" type="datetime1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30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DE49-EA3E-48A0-A8A1-ED01882830D0}" type="datetime1">
              <a:rPr lang="ru-RU" smtClean="0"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7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DC39-749C-4DFA-ABCA-91A23E9986FF}" type="datetime1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9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2673-EB58-4D72-9F72-28981D621D21}" type="datetime1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5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5F16-1E52-41DC-8E38-F7C054D75673}" type="datetime1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6B7D4-D2F0-4CDA-855E-E59BD2822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5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270" y="2060848"/>
            <a:ext cx="6167984" cy="2304256"/>
          </a:xfrm>
        </p:spPr>
        <p:txBody>
          <a:bodyPr>
            <a:normAutofit/>
          </a:bodyPr>
          <a:lstStyle/>
          <a:p>
            <a:pPr algn="l" fontAlgn="base"/>
            <a:r>
              <a:rPr lang="ru-RU" sz="2800" b="1" dirty="0">
                <a:solidFill>
                  <a:srgbClr val="FF0000"/>
                </a:solidFill>
              </a:rPr>
              <a:t>-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закупок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Административная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обоснования НМЦК, цены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98" y="4653136"/>
            <a:ext cx="3344416" cy="1775048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Консультант-юрист отдела контроля деятельности государственных учреждений и иных объектов контроля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Храпункова Анна Евгеньевна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214806"/>
            <a:ext cx="5064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28" y="1256580"/>
            <a:ext cx="8577263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4534"/>
            <a:ext cx="570071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165" y="2564904"/>
            <a:ext cx="2064519" cy="310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69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1171413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за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обоснования НМЦК, цены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039109" y="2060848"/>
            <a:ext cx="14401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006231" y="2060848"/>
            <a:ext cx="14401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4" descr="https://cdn.iz.ru/sites/default/files/styles/1920x1080/public/article-2022-02/KAZ_4781.JPG.jpg?itok=4w5cA3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894" y="1915101"/>
            <a:ext cx="3334525" cy="187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2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21799"/>
            <a:ext cx="7056784" cy="5707918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7.29.3.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КоАП  РФ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или формы обоснования начальной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НМЦК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административного штрафа на должностных лиц в размере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тысяч рублей.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обоснование НМЦК, цены контракта</a:t>
            </a:r>
            <a:b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20 статьи 22 Федерального закона № 44-ФЗ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Федеральном уровне утверждены Методические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применению методов определения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НМЦК приказом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России от 02.10.2013 N 567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оказания помощи заказчикам, уполномоченным органам, уполномоченным учреждениям в определении и обосновании начальной (максимальной) цены контракта при осуществлении закупок с использованием конкурентных способов определения поставщиков (подрядчиков, исполнителей), цены контракта, заключаемого с единственным поставщиком (подрядчиком, исполнителем), для обеспечения государственных или муниципальных нужд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7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частью 20.1 статьи 22 Федерального закона № 44-ФЗ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ЯО от 24.12.2018 N 951-п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Методических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по применению методов определения начальной (максимальной) цены контракта, цены контракта, заключаемого с единственным поставщиком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нужд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применяются государственными заказчиками, автономными учреждениями, бюджетными учреждениями, государственными унитарными предприятиями, осуществляющими закупки в соответствии N 44-ФЗ.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ЯО от 24.12.2018 N 951-п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 муниципальным заказчикам, а также муниципальным бюджетным учреждениям, муниципальным унитарным предприятиям применять Методические рекомендации при определении начальной (максимальной) цены контракта, цены контракта, заключаемого с единственным поставщиком (подрядчиком, исполнителем), начальной суммы цен единиц товара, работы, услуги для обеспечения муниципальных нужд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7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836712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применению методов определения НМЦК, утвержденные приказом Минэкономразвития России от 02.10.2013 № 567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региональные методические рекомендации в совокупности с нормами, установленными статьями 1, 2, 3, 6, 7, 8, 9, 11, 12, 22 Федерального закона № 44-ФЗ, определяют порядок обоснования НМЦК, в связи с чем, подлежат обязательному применению при обосновании НМЦК заказчиками Ярославской, поскольку разработаны и утверждены в соответствии с положениями Федерального закона № 44-ФЗ, в которых закреплены возможные способы определения и обоснования НМЦК, цены контракта, заключаемого с единственным поставщиком (подрядчиком, исполнителем), с применением методов, предусмотренных частью 1 статьи 22 Федерального закона № 44-ФЗ.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инспекции подтверждена судебной практикой: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постановление Орловского областного суда от 04.06.2018 по делу № 4-А-100/2018;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решение № 12-40/2020 Нерчинского районного суда от 20.11.2020 по делу № 12-40/2020;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решение № 12-8/2020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Катангского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суда от 23.07.2020 по делу № 12-8/2020.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2.2 приказа Минэкономразвития России от 02.10.2013 № 567 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осуществления закупки рекомендуется выполнить следующую последовательность действий , в том числе: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установить перечень требований к товарам, работам, услугам, закупка которых планируется, а также требований к условиям поставки товаров, выполнения работ, оказания услуг (пункт 2.2.2);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сформировать описание объекта закупки в соответствии с требованиями статьи 33 Федерального закона № 44-ФЗ (пункт 2.2.4).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соответствии с установленными статьей 22 Федерального закона 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44-ФЗ требованиями определить применимый метод определения НМЦК или несколько таких методов (пункт 2.2.6); 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осуществить соответствующим методом определение НМЦК с учетом настоящих Рекомендаций (пункт 2.2.7).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2.4 постановления Правительства ЯО № 951-п 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определения НМЦК заказчик выполняет следующую последовательность действий, в том числе: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потребность в товаре, работе, услуге (пункт 2.4.1);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устанавливает перечень требований к товарам, работам, услугам, закупка которых планируется, а также требований к условиям поставки товаров, выполнения работ, оказания услуг (пункт 2.4.2);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проводит исследование рынка путем изучения общедоступных источников информации, в том числе предусмотренных рекомендациями, в целях выявления имеющихся на рынке товаров, работ, услуг, отвечающих требованиям, определенным подпунктом 2.4.2 данного пункта (пункт 2.4.3);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применимый метод определения НМЦК или несколько таких методов (пункт 2.4.6);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осуществляет определение НМЦК соответствующим методом с учетом рекомендаций (пункт 2.4.7).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действий при обосновании НМЦК, цены контракта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78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72816"/>
            <a:ext cx="777686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Инспекция напоминает, что начиная с 01.01.2022 в соответствии с частью 4 статьи 93  44-ФЗ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закупки у единственного поставщика (подрядчика, исполнителя) заказчик определяет цену контракта, заключаемого с единственным поставщиком (подрядчиком, исполнителем), в соответствии с порядком обоснования НМЦК, предусмотренным статьей 22 44-ФЗ, в том числе с учетом Методических рекомендаций.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данной позиции отражено в письмах Минфина РФ от 02.11.2021 № 24-06-08/88987, 14.02.2022 № 24-06-08/9965.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660232" y="6348014"/>
            <a:ext cx="2133600" cy="365125"/>
          </a:xfrm>
        </p:spPr>
        <p:txBody>
          <a:bodyPr/>
          <a:lstStyle/>
          <a:p>
            <a:fld id="{8856B7D4-D2F0-4CDA-855E-E59BD282208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55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272808" cy="599595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частью 5 статьи 22, пунктами 3.7, 3.9 приказа Минэкономразвития России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567 в случае направления запроса о предоставлении ценовой информации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потенциальными поставщиками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(подрядчиками, исполнителями) такой запрос рекомендуется направлять в том числе поставщикам (подрядчикам, исполнителям), имевшим в течение последних трех лет, предшествующих определению НМЦК, опыт выполнения аналогичных контрактов, заключенных с заказчиком и (или) другими заказчиками без применения к поставщику (подрядчику, исполнителю) неустоек (штрафов, пеней) в связи с неисполнением или ненадлежащим исполнением обязательств, предусмотренных соответствующим контрактом. Если таких поставщиков (подрядчиков, исполнителей) было более пяти, то запрос рекомендуется направлять не менее чем пяти поставщикам (подрядчикам, исполнителям), исполнявшим контракты в течение последних трех лет, предшествующих определению НМЦК.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пунктом 3.10. приказа Минэкономразвития России № 567,  пункта 4.7 постановления  Правительства 951-п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апрос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содержит, в том числе: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-подробное описание объекта закупки, включая указание единицы измерения, количества товара, объема работы или услуги;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-перечень сведений, необходимых для определения идентичности или однородности товара, работы, услуги, предлагаемых поставщиком (подрядчиком, исполнителем);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-указание о том, что из ответа на запрос должны однозначно определяться цена единицы товара, работы, услуги и общая цена контракта на условиях, указанных в запросе, срок действия предлагаемой цены, расчет такой цены с целью предупреждения намеренного завышения или занижения цен товаров, работ, услуг.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836711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1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пункта 4.7 постановления  Правительства 951-п  заказчик осуществляет проверку коммерческих предложений на предмет, в том числе: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описания объекта закупки ценовому предложению.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3.13. приказа Минэкономразвития России № 567 пункта 4.7 постановления  Правительства 951-п не используется для расчета НМЦК ценовая информация, в том числе: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соответствующая описанию объекта закупки;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 содержащая реквизитов коммерческого предложения;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лиц, сведения о которых включены в Реестр недобросовестных поставщиков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836711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9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3 статьи 22 Федерального закона № 44-ФЗ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применении метода сопоставимых рыночных цен (анализа рынка) информация о ценах товаров, работ, услуг должна быть получена с учетом сопоставимых с условиями планируемой закупки коммерческих и (или) финансовых условий поставок товаров, выполнения работ, оказания услуг.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пунктом 3.1 приказа Минэкономразвития России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567 метод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сопоставимых рыночных цен (анализа рынка) заключается в установлении НМЦК на основании информации о рыночных ценах (идентичных товаров, работ, услуг, планируемых к закупкам, или при их отсутствии однородных товаров, работ, услуг.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13 статьи 22 Федерального закона № 44-ФЗ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идентичными товарами, работами, услугами признаются товары, работы, услуги, имеющие одинаковые характерные для них основные признаки (Одинаковые).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14 статьи 22 Федерального закона № 44-ФЗ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однородными товарами признаются товары, которые, не являясь идентичными, имеют сходные характеристики и состоят из схожих компонентов, что позволяет им выполнять одни и те же функции и (или) быть коммерчески взаимозаменяемыми (Взаимозаменяемые).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836711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2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5 статьи 22 44-ФЗ, пунктом 3.7 приказа Минэкономразвития России № 567 в целях получения ценовой информации в отношении товара, работы, услуги для определения НМЦК рекомендуется осуществить несколько следующих процедур: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направить запросы о предоставлении ценовой информации не менее пяти поставщикам (подрядчикам, исполнителям), обладающим опытом по осуществлению поставки соответствующих товаров, работ, услуг, информация о которых имеется в свободном доступе (в частности, опубликована в печати, размещена на сайтах в сети «Интернет») (пункт 3.7.1);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разместить запрос о предоставлении ценовой информации в ЕИС (пункт 3.7.2);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осуществить поиск ценовой информации в реестре контрактов, заключенных заказчиками. При этом целесообразно принимать в расчет информацию о ценах товаров, работ, услуг, содержащуюся в контрактах, которые исполнены и по которым не взыскивались неустойки (штрафы, пени) в связи с неисполнением или ненадлежащим исполнением обязательств, предусмотренных этими контрактами, в течение последних трех лет (пункт 3.7.3);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осуществить сбор и анализ общедоступной ценовой информации (пункт 3.7.4).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836711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7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5"/>
            <a:ext cx="7056784" cy="100811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 в сфере закупок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721990" y="3140968"/>
            <a:ext cx="14401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596336" y="3189847"/>
            <a:ext cx="14401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2</a:t>
            </a:fld>
            <a:endParaRPr lang="ru-RU"/>
          </a:p>
        </p:txBody>
      </p:sp>
      <p:pic>
        <p:nvPicPr>
          <p:cNvPr id="1026" name="Picture 2" descr="https://teploekobuh.ucoz.com/_nw/0/30723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66628"/>
            <a:ext cx="3645088" cy="23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03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4.5.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к административной ответственности за правонарушения, предусмотренных статьями 7.29 - 7.32 по истечении одного года со дня совершения административного правонарушения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 КоАП РФ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должностным лицом следует понимать лицо, постоянно, временно или в соответствии со специальными полномочиями осуществляющее функции представителя власти, то есть наделенное в установленном законом порядке распорядительными полномочиями в отношении лиц, не находящихся в служебной зависимости от него, а равно лицо, выполняющее организационно-распорядительные или административно-хозяйственные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осуществляющие функции члена комиссии по осуществлению закупок товаров, работ, услуг для обеспечения государственных и муниципальных нужд, контрактные управляющие, работник контрактной службы, совершившие административные правонарушения, предусмотренные статьями 7.29 - 7.32, 7.32.5, частями 7, 7.1 статьи 19.5, статьей 19.7.2 КоАП РФ, несут административную ответственность как должностные лица.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85378"/>
            <a:ext cx="7056784" cy="5707918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3.4, 4.1.1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КоАП РФ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может быть заменен на предупреждение при отсутствии имущественного ущерба за впервые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совершенные административные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 статьи 7.29.3 КоАП РФ -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формальный состав, если нарушение порядка обоснования НМЦК не повлекло необоснованное завышение цены контракта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1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822417"/>
              </p:ext>
            </p:extLst>
          </p:nvPr>
        </p:nvGraphicFramePr>
        <p:xfrm>
          <a:off x="1475656" y="764704"/>
          <a:ext cx="691276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44644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Прекращение</a:t>
                      </a:r>
                      <a:r>
                        <a:rPr lang="ru-RU" baseline="0" dirty="0" smtClean="0"/>
                        <a:t> по малозначительности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Категория малозначительности относится к числу оценочных, в связи с чем, определяется в каждом конкретном случае исходя из обстоятельств совершенного правонарушения.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Предупреждение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Отсутствие имущественного ущерба за впервые совершенные административное правонарушение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Штраф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Если несколько эпизодов,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нарушение принципа эффективности закупки, причинен ущерб бюджету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2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84820" y="25649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323256" y="2420888"/>
            <a:ext cx="65527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323256" y="4005064"/>
            <a:ext cx="65527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908720"/>
            <a:ext cx="5064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11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 44-ФЗ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 в сфере закупок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 нормированием в сфере закупок понимается установление требований к закупаемым заказчиком ТРУ(в том числе предельной цены товаров, работ, услуг) и (или) нормативных затрат на обеспечение функций государственных органов, органов управления государственными внебюджетными фондами, муниципальных органов, включая соответственно территориальные органы и подведомственные казенные учреждения.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целей настоящей статьи под требованиями к закупаемым заказчиком ТРУ понимаются требования к количеству, потребительским свойствам, цене, что отличает данные ТРУ от ТРУ с избыточными потребительскими свойствами или предметами роскоши. </a:t>
            </a:r>
          </a:p>
          <a:p>
            <a:pPr algn="just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Российской Федерации устанавливает общие правила нормирования в сфере закупок для обеспечения государственных и муниципальных нужд.</a:t>
            </a:r>
          </a:p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4.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Высшие исполнительные органы государственной власти субъектов Российской Федерации, местные администрации в соответствии с общими правилами нормирования, предусмотренными частью 3 настоящей статьи, устанавливают правила нормирования в сфере закупок ТРУ для обеспечения соответственно нужд субъектов Российской Федерации и муниципальных нужд (далее - правила нормирования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9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332656"/>
            <a:ext cx="813690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5 статьи 19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органы, органы управления государственными внебюджетными фондами, муниципальные органы, определенные в соответствии с Бюджетным кодексом Российской Федерации наиболее значимые учреждения науки, образования, культуры и здравоохранения на основании правил нормирования, установленных в соответствии с частью 4 настоящей статьи, утверждают требования к закупаемым ими, их территориальными органами (подразделениями) и подведомственными им казенными учреждениями, бюджетными учреждениями и государственными, муниципальными унитарными предприятиями отдельным видам ТРУ (в том числе предельные цены ТРУ) и (или) нормативные затраты на обеспечение функций указанных органов и подведомственных им казенных учреждений. </a:t>
            </a:r>
          </a:p>
          <a:p>
            <a:pPr algn="just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4824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400" b="1" dirty="0">
                <a:solidFill>
                  <a:srgbClr val="4824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требований к закупаемым органами государственной власти и иными государственными органами области, подведомственными указанным органам казенными и бюджетными учреждениями, унитарными предприятиями отдельным видам ТРУ (в том числе предельных цен товаров, работ, услуг), утвержденные  постановление Правительства ЯО от 29.12.2015 N 1415-п (ред. от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19.10.2023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нормирования, должны соответствовать региональным, муниципальным соответственно.</a:t>
            </a:r>
          </a:p>
          <a:p>
            <a:pPr algn="just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ПП ЯО N 1415-п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распространяются на органы государственной власти и иные государственными органы области, подведомственными указанным органам казенные и бюджетные учреждения, унитарные предприятия. 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6 статьи 19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нормирования, требования к отдельным видам ТРУ (в том числе предельные цены ТРУ) и (или) нормативные затраты на обеспечение функций государственных органов, органов управления государственными внебюджетными фондами, муниципальных органов (включая соответственно территориальные органы и подведомственные казенные учреждения) подлежат размещению в ЕИС. 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67197"/>
            <a:ext cx="504056" cy="320402"/>
          </a:xfrm>
        </p:spPr>
        <p:txBody>
          <a:bodyPr/>
          <a:lstStyle/>
          <a:p>
            <a:fld id="{8856B7D4-D2F0-4CDA-855E-E59BD282208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83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326893"/>
              </p:ext>
            </p:extLst>
          </p:nvPr>
        </p:nvGraphicFramePr>
        <p:xfrm>
          <a:off x="323528" y="557625"/>
          <a:ext cx="8496944" cy="5751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176464"/>
              </a:tblGrid>
              <a:tr h="5751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 ЯО от 29.12.2015 N 1415-п (недействующая).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телефон/смартфон 12-9,5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средства транспортные для высших     должностей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ноутбук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85-70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планшетные компьютеры 25-20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baseline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моноблок 94-77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автоматизированное рабочее место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 ЯО от 29.12.2015 N 1415-п (ред. от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19.10.2023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телефон/смартфон 15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только для высших должностей, главных, руководителей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-й  + характеристики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средства транспортные +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главных, руководителей учреждений.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ноутбук до 100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только для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высших должностей, главных, руководителей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-й  + характеристики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планшетные компьютеры до 60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только для высших должностей, главных, руководителей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-й  + характеристики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моноблок/системный блок и монитор  новая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группа 124-85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в зависимости от группы должностей.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2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72864"/>
              </p:ext>
            </p:extLst>
          </p:nvPr>
        </p:nvGraphicFramePr>
        <p:xfrm>
          <a:off x="323528" y="557625"/>
          <a:ext cx="8496944" cy="5391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176464"/>
              </a:tblGrid>
              <a:tr h="5391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 ЯО от 29.12.2015 N 1415-п (недействующая).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-услуги по передаче данных по беспроводным телекоммуникационным сетям 500-350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руб. в зависимости от категории должностей</a:t>
                      </a:r>
                    </a:p>
                    <a:p>
                      <a:endParaRPr lang="ru-RU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услуги по широкополосному доступу  700-400 руб.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зависимости от категории должностей</a:t>
                      </a:r>
                      <a:endParaRPr lang="ru-RU" sz="18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услуги голосовой связи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1,5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- 650 руб.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 ЯО от 29.12.2015 N 1415-п (ред. от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19.10.2023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-услуги по передаче данных по беспроводным телекоммуникационным сетям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ноутбуков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только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высших должностей, главных, руководителей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услуги по широкополосному доступу 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ноутбуков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только для высших должностей, главных, руководителей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услуги голосовой связи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только для высших должностей, главных, руководителей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5415" y="620688"/>
            <a:ext cx="76350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4  ПП 1415-п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(свойств) отдельных видов товаров, работ, услуг (в том числе предельные цены товаров, работ, услуг) могут отличаться от указанных в обязательном перечне в случае закупки товаров, работ, услуг в рамках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региональных проектов (программ),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регламентируемых Положением об организации проектной деятельности в органах исполнительной власти Ярославской области, утвержденным постановлением Правительства области от 31.01.2019 N 44-п "Об организации проектной деятельности в органах исполнительной власти Ярославской области и признании утратившими силу отдельных постановлений Правительства области",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губернаторских проектов.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значения характеристик (свойств) отдельных видов товаров, работ, услуг, включенных в ведомственный перечень,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 в соответствии с рекомендациями к этим проектам (программам). </a:t>
            </a: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5415" y="476672"/>
            <a:ext cx="720297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для установления рекомендаций к проектам (программам) необходимо согласование с заинтересованным федеральным органом перечня отдельных товаров, работ, услуг и значений их характеристик (свойств) по следующим группам Общероссийского классификатора продукции по видам экономической деятельности (ОКПД 2):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ОКПД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              Оборудование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компьютерное;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58.2            Услуги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изданию программного обеспечения;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               Услуги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телекоммуникационные; </a:t>
            </a:r>
          </a:p>
          <a:p>
            <a:pPr marL="342900" indent="-342900" algn="just">
              <a:buAutoNum type="arabicPlain" startAt="62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Продукты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и услуги по разработке программного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обеспечения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консультационные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аналогичные услуги в области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информационных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технологий;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                Услуги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информационных технологий; </a:t>
            </a:r>
          </a:p>
          <a:p>
            <a:pPr marL="342900" indent="-342900" algn="just">
              <a:buAutoNum type="arabicPlain" startAt="95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Услуги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ремонту компьютеров, предметов личного потребления и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бытовых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а также код вида расходов 242, </a:t>
            </a: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отдельных товаров, работ, услуг и значения их характеристик (свойств) до начала согласования с федеральным органом подлежат обязательному согласованию 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цифрового развития Ярославской области.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8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5414" y="1196752"/>
            <a:ext cx="749100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7 ПП 1415-п</a:t>
            </a: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пересматривают ведомственные перечни при необходимости. В этом случае пересмотр ведомственных перечней осуществляется государственными органами не позднее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июня текущего финансового года. </a:t>
            </a:r>
          </a:p>
          <a:p>
            <a:pPr algn="just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нормирования формирует состав административного правонарушения, ответственность за которое предусмотрена частью 2 статьи 7.29.3 КоАП РФ.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B7D4-D2F0-4CDA-855E-E59BD282208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5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789CB8726936146AFA7C5C1F9E6D898" ma:contentTypeVersion="0" ma:contentTypeDescription="Создание документа." ma:contentTypeScope="" ma:versionID="97cc6afa38d22fbbf06882b4190de86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DE5FDF-0A88-4FFD-8EA2-58A5E5918813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3C7C259-ED67-4635-BA68-AE04B67DA1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83EC62-61A5-42B2-BF51-393162D7B1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2877</TotalTime>
  <Words>1574</Words>
  <Application>Microsoft Office PowerPoint</Application>
  <PresentationFormat>Экран (4:3)</PresentationFormat>
  <Paragraphs>154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- Нормирование в сфере закупок​ - Административная ответственность за нарушения порядка обоснования НМЦК, цены контракта</vt:lpstr>
      <vt:lpstr> Нормирование в сфере закупок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Административная ответственность за нарушения порядка обоснования НМЦК, цены контракта</vt:lpstr>
      <vt:lpstr>Часть 2 статьи 7.29.3. КоАП  РФ  Несоблюдение порядка или формы обоснования начальной НМЦК влечет наложение административного штрафа на должностных лиц в размере десяти тысяч рублей.   Порядок обоснование НМЦК, цены контракта  В соответствии с частью 20 статьи 22 Федерального закона № 44-ФЗ на Федеральном уровне утверждены Методические рекомендации по применению методов определения НМЦК приказом Минэкономразвития России от 02.10.2013 N 567   Разработаны в целях оказания помощи заказчикам, уполномоченным органам, уполномоченным учреждениям в определении и обосновании начальной (максимальной) цены контракта при осуществлении закупок с использованием конкурентных способов определения поставщиков (подрядчиков, исполнителей), цены контракта, заключаемого с единственным поставщиком (подрядчиком, исполнителем), для обеспечения государственных или муниципальных нужд </vt:lpstr>
      <vt:lpstr>   В соответствии с частью 20.1 статьи 22 Федерального закона № 44-ФЗ постановлением Правительства ЯО от 24.12.2018 N 951-п утверждены Методических рекомендаций по применению методов определения начальной (максимальной) цены контракта, цены контракта, заключаемого с единственным поставщиком для нужд Ярославской области. Рекомендации применяются государственными заказчиками, автономными учреждениями, бюджетными учреждениями, государственными унитарными предприятиями, осуществляющими закупки в соответствии N 44-ФЗ.    Пункт 2. постановления Правительства ЯО от 24.12.2018 N 951-п рекомендует муниципальным заказчикам, а также муниципальным бюджетным учреждениям, муниципальным унитарным предприятиям применять Методические рекомендации при определении начальной (максимальной) цены контракта, цены контракта, заключаемого с единственным поставщиком (подрядчиком, исполнителем), начальной суммы цен единиц товара, работы, услуги для обеспечения муниципальных нужд.  </vt:lpstr>
      <vt:lpstr> </vt:lpstr>
      <vt:lpstr>       </vt:lpstr>
      <vt:lpstr>    </vt:lpstr>
      <vt:lpstr>  ЗАПРОС  В соответствии с частью 5 статьи 22, пунктами 3.7, 3.9 приказа Минэкономразвития России № 567 в случае направления запроса о предоставлении ценовой информации потенциальными поставщиками (подрядчиками, исполнителями) такой запрос рекомендуется направлять в том числе поставщикам (подрядчикам, исполнителям), имевшим в течение последних трех лет, предшествующих определению НМЦК, опыт выполнения аналогичных контрактов, заключенных с заказчиком и (или) другими заказчиками без применения к поставщику (подрядчику, исполнителю) неустоек (штрафов, пеней) в связи с неисполнением или ненадлежащим исполнением обязательств, предусмотренных соответствующим контрактом. Если таких поставщиков (подрядчиков, исполнителей) было более пяти, то запрос рекомендуется направлять не менее чем пяти поставщикам (подрядчикам, исполнителям), исполнявшим контракты в течение последних трех лет, предшествующих определению НМЦК.  В соответствии с пунктом 3.10. приказа Минэкономразвития России № 567,  пункта 4.7 постановления  Правительства 951-п запрос содержит, в том числе:   -подробное описание объекта закупки, включая указание единицы измерения, количества товара, объема работы или услуги;  -перечень сведений, необходимых для определения идентичности или однородности товара, работы, услуги, предлагаемых поставщиком (подрядчиком, исполнителем);  -указание о том, что из ответа на запрос должны однозначно определяться цена единицы товара, работы, услуги и общая цена контракта на условиях, указанных в запросе, срок действия предлагаемой цены, расчет такой цены с целью предупреждения намеренного завышения или занижения цен товаров, работ, услуг.   </vt:lpstr>
      <vt:lpstr> В соответствии с пунктом пункта 4.7 постановления  Правительства 951-п  заказчик осуществляет проверку коммерческих предложений на предмет, в том числе: соответствие описания объекта закупки ценовому предложению.  В соответствии с пунктом 3.13. приказа Минэкономразвития России № 567 пункта 4.7 постановления  Правительства 951-п не используется для расчета НМЦК ценовая информация, в том числе:  -не соответствующая описанию объекта закупки; -не содержащая реквизитов коммерческого предложения; -от лиц, сведения о которых включены в Реестр недобросовестных поставщиков.  </vt:lpstr>
      <vt:lpstr>  В соответствии с частью 3 статьи 22 Федерального закона № 44-ФЗ при применении метода сопоставимых рыночных цен (анализа рынка) информация о ценах товаров, работ, услуг должна быть получена с учетом сопоставимых с условиями планируемой закупки коммерческих и (или) финансовых условий поставок товаров, выполнения работ, оказания услуг.  В соответствии с пунктом 3.1 приказа Минэкономразвития России  № 567 метод сопоставимых рыночных цен (анализа рынка) заключается в установлении НМЦК на основании информации о рыночных ценах (идентичных товаров, работ, услуг, планируемых к закупкам, или при их отсутствии однородных товаров, работ, услуг.  В соответствии с частью 13 статьи 22 Федерального закона № 44-ФЗ идентичными товарами, работами, услугами признаются товары, работы, услуги, имеющие одинаковые характерные для них основные признаки (Одинаковые).  В соответствии с частью 14 статьи 22 Федерального закона № 44-ФЗ однородными товарами признаются товары, которые, не являясь идентичными, имеют сходные характеристики и состоят из схожих компонентов, что позволяет им выполнять одни и те же функции и (или) быть коммерчески взаимозаменяемыми (Взаимозаменяемые).  </vt:lpstr>
      <vt:lpstr>В соответствии с частью 5 статьи 22 44-ФЗ, пунктом 3.7 приказа Минэкономразвития России № 567 в целях получения ценовой информации в отношении товара, работы, услуги для определения НМЦК рекомендуется осуществить несколько следующих процедур:  - направить запросы о предоставлении ценовой информации не менее пяти поставщикам (подрядчикам, исполнителям), обладающим опытом по осуществлению поставки соответствующих товаров, работ, услуг, информация о которых имеется в свободном доступе (в частности, опубликована в печати, размещена на сайтах в сети «Интернет») (пункт 3.7.1); - разместить запрос о предоставлении ценовой информации в ЕИС (пункт 3.7.2); - осуществить поиск ценовой информации в реестре контрактов, заключенных заказчиками. При этом целесообразно принимать в расчет информацию о ценах товаров, работ, услуг, содержащуюся в контрактах, которые исполнены и по которым не взыскивались неустойки (штрафы, пени) в связи с неисполнением или ненадлежащим исполнением обязательств, предусмотренных этими контрактами, в течение последних трех лет (пункт 3.7.3);  - осуществить сбор и анализ общедоступной ценовой информации (пункт 3.7.4).  </vt:lpstr>
      <vt:lpstr> КоАП РФ  Статья 4.5.   Давность привлечения к административной ответственности за правонарушения, предусмотренных статьями 7.29 - 7.32 по истечении одного года со дня совершения административного правонарушения   Статья 2.4 КоАП РФ   Под должностным лицом следует понимать лицо, постоянно, временно или в соответствии со специальными полномочиями осуществляющее функции представителя власти, то есть наделенное в установленном законом порядке распорядительными полномочиями в отношении лиц, не находящихся в служебной зависимости от него, а равно лицо, выполняющее организационно-распорядительные или административно-хозяйственные функции. Лица, осуществляющие функции члена комиссии по осуществлению закупок товаров, работ, услуг для обеспечения государственных и муниципальных нужд, контрактные управляющие, работник контрактной службы, совершившие административные правонарушения, предусмотренные статьями 7.29 - 7.32, 7.32.5, частями 7, 7.1 статьи 19.5, статьей 19.7.2 КоАП РФ, несут административную ответственность как должностные лица. </vt:lpstr>
      <vt:lpstr>Статьи 3.4, 4.1.1. КоАП РФ штраф может быть заменен на предупреждение при отсутствии имущественного ущерба за впервые совершенные административные правонарушения  Часть 2 статьи 7.29.3 КоАП РФ - формальный состав, если нарушение порядка обоснования НМЦК не повлекло необоснованное завышение цены контракта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по делам об административных правонарушениях должностными лицами органов местного самоуправления</dc:title>
  <dc:creator>Шмелева Дарья Олеговна</dc:creator>
  <cp:lastModifiedBy>Храпункова Анна Евгеньевна</cp:lastModifiedBy>
  <cp:revision>119</cp:revision>
  <cp:lastPrinted>2023-11-27T14:53:56Z</cp:lastPrinted>
  <dcterms:created xsi:type="dcterms:W3CDTF">2019-12-04T08:44:50Z</dcterms:created>
  <dcterms:modified xsi:type="dcterms:W3CDTF">2023-12-01T05:35:15Z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0x0101000789CB8726936146AFA7C5C1F9E6D898</vt:lpwstr>
  </property>
</Properties>
</file>