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60" r:id="rId2"/>
    <p:sldId id="276" r:id="rId3"/>
    <p:sldId id="291" r:id="rId4"/>
    <p:sldId id="287" r:id="rId5"/>
    <p:sldId id="29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98" r:id="rId15"/>
    <p:sldId id="292" r:id="rId16"/>
    <p:sldId id="288" r:id="rId17"/>
    <p:sldId id="290" r:id="rId18"/>
    <p:sldId id="299" r:id="rId19"/>
    <p:sldId id="289" r:id="rId20"/>
    <p:sldId id="296" r:id="rId21"/>
    <p:sldId id="293" r:id="rId2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Федотов Н. В." initials="ФНВ" lastIdx="1" clrIdx="0">
    <p:extLst>
      <p:ext uri="{19B8F6BF-5375-455C-9EA6-DF929625EA0E}">
        <p15:presenceInfo xmlns:p15="http://schemas.microsoft.com/office/powerpoint/2012/main" userId="S-1-5-21-3532424370-906891732-2235364152-11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0240" autoAdjust="0"/>
  </p:normalViewPr>
  <p:slideViewPr>
    <p:cSldViewPr snapToGrid="0">
      <p:cViewPr varScale="1">
        <p:scale>
          <a:sx n="66" d="100"/>
          <a:sy n="66" d="100"/>
        </p:scale>
        <p:origin x="231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25" d="100"/>
          <a:sy n="125" d="100"/>
        </p:scale>
        <p:origin x="3036" y="-26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9" y="2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9AC40-1395-420E-BCCE-94F85E08C8C9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39838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1" y="4777614"/>
            <a:ext cx="5438775" cy="3907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244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9" y="9428244"/>
            <a:ext cx="2946400" cy="4983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C4901-9920-4F73-BD1A-A7A362324B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8327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392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Результат творчества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09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Результат творчества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114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Результат творчества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340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Результат творчества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372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проверить с помощью торговой площадки.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806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расчет предложенной цены</a:t>
            </a:r>
          </a:p>
          <a:p>
            <a:endParaRPr lang="ru-RU"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ясности как поставщик сформировал предложенную цену;</a:t>
            </a:r>
          </a:p>
          <a:p>
            <a:pPr marL="457200" indent="-457200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проверить ценовую информацию; </a:t>
            </a:r>
          </a:p>
          <a:p>
            <a:pPr marL="457200" indent="-457200">
              <a:buFontTx/>
              <a:buChar char="-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калькуляции не позволит в будущем применить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из ЕИС;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Требовать с поставщиков прозрачного формирования цены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914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использования только КП при формировании НМЦК(Д)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для расчета коммерческих предложений с явной «подгонкой цены»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Завышенная начальная максимальная цена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эффективное расходование средств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Поставщики диктуют условия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получает меньше за большую цену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156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Ценовая информация в ЕИС. Проблемы…</a:t>
            </a:r>
          </a:p>
          <a:p>
            <a:r>
              <a:rPr 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убеждён в уникальности своей закупки. 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изучения опыта других заказчиков;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предвзятое отношение к информации в ЕИС; 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формальное отношение к заполнению формы НМЦ;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факт актуальности информации в ЕИС и начинать учиться с ней работать</a:t>
            </a:r>
          </a:p>
          <a:p>
            <a:endParaRPr lang="ru-RU" dirty="0"/>
          </a:p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полагает, что он связан подпунктом 1 пункта 18 статьи 22 44-ФЗ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использование информации по контрактам, которые находятся на исполнении (а это, по сути, самая актуальная информация) </a:t>
            </a:r>
          </a:p>
          <a:p>
            <a:r>
              <a:rPr lang="ru-RU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Проявить инициативу (как это предусмотрено  подпунктом 8 пункта 18 статьи 22 44-ФЗ) и провести дополнительное изучение информацию в ЕИС. Изучить информацию, содержащуюся в актах.</a:t>
            </a:r>
          </a:p>
          <a:p>
            <a:r>
              <a:rPr lang="ru-RU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товар поставлен, услуга оказана, работы выполнена. Претензий не было. Следовательно, нам ничего не мешает принять цену в расчет.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174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22. Начальная (максимальная) цена контракта, цена контракта, заключаемого с единственным поставщиком (подрядчиком, исполнителем), начальная сумма цен единиц товара, работы, услуги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18. К общедоступной информации о ценах товаров, работ, услуг для обеспечения государственных и муниципальных нужд, которая может быть использована для целей определения начальной (максимальной) цены контракта, цены контракта, заключаемого с единственным поставщиком (подрядчиком, исполнителем), относятся:</a:t>
            </a:r>
          </a:p>
          <a:p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Часть 8) информация информационно-ценовых агентств, общедоступные результаты изучения рынка, а также </a:t>
            </a:r>
            <a:r>
              <a:rPr lang="ru-RU" sz="1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результаты изучения рынка, проведенного по инициативе заказчика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в том числе на основании контракта, при условии раскрытия методологии расчета цен, иные источники информации.</a:t>
            </a:r>
          </a:p>
          <a:p>
            <a:r>
              <a:rPr lang="ru-RU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То есть, нам некто не запрещает использовать информацию из ЕИС, например Акты, товарные накладные и иные документы содержащие цены. Тесть мы видим, что товар поставлен и  оплачен, значит это цена по которой товар продается. Информация общедоступная, актуальная вот и </a:t>
            </a:r>
            <a:r>
              <a:rPr lang="ru-RU" sz="1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провели изучение рынка по инициативе заказчика. </a:t>
            </a:r>
          </a:p>
          <a:p>
            <a:endParaRPr lang="ru-RU" sz="1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635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Основной ошибкой в расчетах является неправильное округление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350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422275" y="4777614"/>
            <a:ext cx="5953125" cy="4808346"/>
          </a:xfrm>
        </p:spPr>
        <p:txBody>
          <a:bodyPr/>
          <a:lstStyle/>
          <a:p>
            <a:pPr algn="just"/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4.7. Для получения информации о ценах по запросу от поставщиков (подрядчиков, исполнителей), осуществляющих поставки идентичных (однородных) товаров, работ, услуг, планируемых к закупкам, заказчик: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4.7.1. Направляет не менее чем пяти хозяйствующим субъектам запрос о предоставлении ценовых предложений, содержащий: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подробное описание объекта закупки, включая указание единицы измерения, количества товара, объема работы или услуги </a:t>
            </a:r>
            <a:r>
              <a:rPr lang="ru-RU" sz="11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(а не пишем конкретную модель товара как это делают некоторые заказчики);</a:t>
            </a:r>
            <a:endParaRPr lang="ru-RU" sz="11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перечень сведений, необходимых для определения идентичности или однородности товара, работы, услуги, предлагаемых поставщиком (подрядчиком, исполнителем);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основные условия исполнения контракта, заключаемого по результатам закупки, включая требования к порядку поставки продукции, выполнению работ, оказанию услуг, предполагаемые сроки проведения закупки, порядок оплаты, размер обеспечения исполнения контракта, требования к гарантийному сроку товара, работы, услуги и (или) объему предоставления гарантий их качества;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ru-RU" sz="1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сроки предоставления ценовой информации</a:t>
            </a:r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информацию о том, что проведение данной процедуры сбора информации не влечет за собой возникновения каких-либо обязательств заказчика;	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ru-RU" sz="1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указание о том, что в ответе на запрос должны быть однозначно определены цена единицы </a:t>
            </a:r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товара, работы, услуги и общая цена контракта на условиях, указанных в запросе, срок действия предлагаемой цены, расчет такой цены, содержащий стоимость единицы товара, работы, услуги, стоимость поставки товара, стоимость иных накладных расходов, влияющих на общую стоимость ценового предложения, с целью предупреждения намеренного завышения или занижения цен товаров, работ, услуг.</a:t>
            </a:r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599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самостоятельно  ставит значение,  и его ничего не смущает. Вариация составит 56,77%</a:t>
            </a:r>
          </a:p>
          <a:p>
            <a:r>
              <a:rPr lang="ru-RU" dirty="0"/>
              <a:t>Это самые массовые ошибки, более детально я думаю мы разберем в будущем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692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642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 какими проблемами мы сталкиваемся. </a:t>
            </a:r>
          </a:p>
          <a:p>
            <a:r>
              <a:rPr lang="ru-RU" dirty="0"/>
              <a:t>Запрос любим направить трем или четырем контрагентам. </a:t>
            </a:r>
            <a:r>
              <a:rPr lang="ru-RU" dirty="0">
                <a:solidFill>
                  <a:srgbClr val="FF0000"/>
                </a:solidFill>
              </a:rPr>
              <a:t>Бывает отправим трем, от трех и получим 100% результат! </a:t>
            </a:r>
            <a:endParaRPr lang="ru-RU" dirty="0"/>
          </a:p>
          <a:p>
            <a:r>
              <a:rPr lang="ru-RU" dirty="0"/>
              <a:t>Запросы направляются поставщикам не имеющих опыта, например на поставку компьютерной техники нам отвечает поставщик который занимается исключительно поставкой продуктов питания. </a:t>
            </a:r>
          </a:p>
          <a:p>
            <a:r>
              <a:rPr lang="ru-RU" dirty="0"/>
              <a:t>Назревает вопрос как он определи цену по которой вам поставить товар? И зачем вы обращаетесь к нему? </a:t>
            </a:r>
          </a:p>
          <a:p>
            <a:r>
              <a:rPr lang="ru-RU" dirty="0"/>
              <a:t>В коммерческих предложениях отсутствует расчет цены, что это значит: нет информации о доставке, товары указаны единой строкой, например системный блок, клавиатура, монитор, мышь – все единой ценой. </a:t>
            </a:r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963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при формировании запроса цен у поставщиков </a:t>
            </a:r>
          </a:p>
          <a:p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Нежелание поставщиков присылать коммерческие предложения. 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Причины: 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расчет ведется непосредственно при подготовке к тендерным процедурам (чаще всего поставщик не хочет афишировать свои цены, чтоб не давать конкурентам возможности «перебить» его на аукционе); 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«цены являются коммерческой тайной»; - расчет НМЦ является трудоемким (для сложного оборудования, комплексных закупок). </a:t>
            </a:r>
          </a:p>
          <a:p>
            <a:r>
              <a:rPr lang="ru-RU" sz="1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Обращение к другим потенциальным поставщикам (анализ поставщиков в ЕИС), анализ информации в ЕИС, поиск информации в общедоступных источниках.</a:t>
            </a:r>
          </a:p>
          <a:p>
            <a:r>
              <a:rPr lang="ru-RU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Завышение цен в коммерческих предложениях.</a:t>
            </a:r>
          </a:p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Причины:</a:t>
            </a:r>
          </a:p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отсутствие опыта в участия аналогичных закупках </a:t>
            </a:r>
          </a:p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поэтому в цены заложены все возможные риски, связанные с участием в торгах;</a:t>
            </a:r>
          </a:p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цена завышена для того, чтобы в ходе торгов ее можно было снизить до приемлемой, а в случае если он будет один поставить по максимально возможной цене;</a:t>
            </a:r>
          </a:p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цену заложены колебания курсов валют или цены на материалы (оборудование иностранного производства,</a:t>
            </a:r>
          </a:p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закупки материалоемкой продукции).</a:t>
            </a:r>
          </a:p>
          <a:p>
            <a:r>
              <a:rPr lang="ru-RU" sz="1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Анализ структуры цены в КП (Калькуляция) – это позволит предупредить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намеренное завышения или занижения цен товаров, работ, услуг.</a:t>
            </a:r>
            <a:endParaRPr lang="ru-RU" sz="1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56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900" dirty="0"/>
              <a:t>Про запросы поговорили</a:t>
            </a:r>
          </a:p>
          <a:p>
            <a:r>
              <a:rPr lang="ru-RU" sz="900" dirty="0"/>
              <a:t>Перейдем к ответам. </a:t>
            </a:r>
          </a:p>
          <a:p>
            <a:r>
              <a:rPr lang="ru-RU" sz="9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Получили КП и регистрируем в делопроизводстве полученные ценовые предложения (коммерческие предложения).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4.7.3. Осуществляет </a:t>
            </a:r>
            <a:r>
              <a:rPr lang="ru-RU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проверку коммерческих предложений на предмет: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наличия наименования хозяйствующего субъекта, реквизитов ценового предложения (дата и номер исходящего документа), подписи, расчета цены, срока действия ценового предложения;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отсутствия признаков вставки подписи/печати;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соответствия описания объекта закупки ценовому предложению;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взаимозависимости хозяйствующих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в соответствии со статьей 105.1 Налогового кодекса Российской Федерации и (или) их взаимосвязанности, выражающейся в возможном оказании влияния на принимаемые решения в силу участия одного лица в капитале других независимо от доли такого участия.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предложений о цене не используется информация:</a:t>
            </a:r>
          </a:p>
          <a:p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представленная лицами, сведения о которых включены в реестр недобросовестных поставщиков (подрядчиков, исполнителей) – проверяем с помощью различных ресурсов представленных на электронных площадках;</a:t>
            </a:r>
          </a:p>
          <a:p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полученная из анонимных источников – вопросов вроде быть не должно;</a:t>
            </a:r>
          </a:p>
          <a:p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представленная хозяйствующими субъектами при наличии обстоятельств, указанных в абзаце пятом данного подпункта - проверяем с помощью различных ресурсов представленных на электронных площадках;</a:t>
            </a:r>
          </a:p>
          <a:p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содержащая описание объекта закупки, не соответствующее коммерческому предложению – очень распространенная ошибка;</a:t>
            </a:r>
          </a:p>
          <a:p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содержащая признаки вставки подписи/печати – разберем немного позже;</a:t>
            </a:r>
          </a:p>
          <a:p>
            <a:r>
              <a:rPr lang="ru-RU" sz="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не содержащая подписи – то есть это совсем не документ, а филькина грамота.</a:t>
            </a: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831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Ранее сказанное мной это в теории, но как все происходит на самом деле. 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Заказчик набирает привычного ему поставщика, простит прислать 3 КП, желательно один ответа на запрос в ЕИС и полагает, что он качественно выполнил свою работу. 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результате зачатую он получает предложения от взаимосвязанных организаций, наиболее яркие примеры я вам привел в слайдах. </a:t>
            </a:r>
            <a:endParaRPr lang="ru-RU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473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 наглядный пример ответа на запрос  с просьбой дать три КП.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619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1192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 вот незадача, предоставлено только два ценовых предложения, а в соответствии с методическими рекомендациями в целях определения НМЦК методом сопоставимых рыночных цен (анализа рынка) рекомендуется использовать не менее трех цен товара, работы, услуги, предлагаемых различными поставщиками (подрядчиками, исполнителями). 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Заказчик, придерживаясь позиции не направлять запросы организация поставщикам (подрядчикам, исполнителям), осуществляющих поставки идентичных товаров, работ, услуг, планируемых к закупкам, или при их отсутствии однородных товаров, работ, услуг (в случае получения такой информации заказчиком), а делает ход конем и рисует КП сам. 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 таких творений виден сразу. 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Особенно когда фал в расширении .</a:t>
            </a:r>
            <a:r>
              <a: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doc  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Или просто закрашивает текст, который не нужен на тот который сейчас необходим заказчику. 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этих целей некоторые собираю коллекции бланков, печатей, но забывают проверять, действует ли организации на момент формирования КП  </a:t>
            </a:r>
            <a:endParaRPr lang="ru-RU" sz="11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C4901-9920-4F73-BD1A-A7A362324BD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96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1BAED-220F-4562-AEF0-26F21D3F16AB}" type="datetime1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525A0-F137-47CE-AF27-405ABB4D8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427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5FC7C-8FFB-43A1-8F72-C1BCF4045519}" type="datetime1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525A0-F137-47CE-AF27-405ABB4D8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223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C5FE2-6338-4EB4-A688-989F2DBD2CBD}" type="datetime1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525A0-F137-47CE-AF27-405ABB4D8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6114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CEE46-BA00-4916-B815-51D5FED55398}" type="datetime1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525A0-F137-47CE-AF27-405ABB4D8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83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64CB-07EB-4A37-912C-B894F711A6B6}" type="datetime1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525A0-F137-47CE-AF27-405ABB4D8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032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F5148-736C-4DA6-9352-13203E294F45}" type="datetime1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525A0-F137-47CE-AF27-405ABB4D8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64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36E2-2070-45D8-AE98-35CD8D3CC6BE}" type="datetime1">
              <a:rPr lang="ru-RU" smtClean="0"/>
              <a:t>01.12.2023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525A0-F137-47CE-AF27-405ABB4D8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67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7CF32-C4AB-4FD2-A8FB-81AAB44BF606}" type="datetime1">
              <a:rPr lang="ru-RU" smtClean="0"/>
              <a:t>01.12.2023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525A0-F137-47CE-AF27-405ABB4D8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89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4606D-3D5A-4D4C-AB1F-64F20FBCE664}" type="datetime1">
              <a:rPr lang="ru-RU" smtClean="0"/>
              <a:t>01.12.2023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525A0-F137-47CE-AF27-405ABB4D8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61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DF73-135C-4731-9D58-B4D756AE9BB7}" type="datetime1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525A0-F137-47CE-AF27-405ABB4D8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39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DB83C-9210-46FD-A1A8-8CC89CA8255E}" type="datetime1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525A0-F137-47CE-AF27-405ABB4D8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18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BA7F5-459B-4464-B330-4B6E7E16B181}" type="datetime1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525A0-F137-47CE-AF27-405ABB4D8C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71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начальной (максимально) цены контракта</a:t>
            </a:r>
          </a:p>
          <a:p>
            <a:pPr algn="ctr"/>
            <a:r>
              <a:rPr lang="ru-RU" sz="32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(основные положения)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60039" y="5623620"/>
            <a:ext cx="4431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Федотов Николай Васильевич</a:t>
            </a:r>
            <a:endParaRPr lang="en-US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r"/>
            <a:endParaRPr lang="ru-RU" sz="2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Начальник отдела</a:t>
            </a:r>
            <a:endParaRPr lang="ru-RU" sz="200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1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0"/>
            <a:ext cx="12191999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10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A042EA-BEBB-4B6B-A37C-54BDA26F3292}"/>
              </a:ext>
            </a:extLst>
          </p:cNvPr>
          <p:cNvSpPr txBox="1"/>
          <p:nvPr/>
        </p:nvSpPr>
        <p:spPr>
          <a:xfrm rot="16200000">
            <a:off x="-681773" y="3225080"/>
            <a:ext cx="1998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80E550EA-DBED-4CAB-85B3-1B683F450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992" y="791764"/>
            <a:ext cx="9461062" cy="6014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328D34D4-0E11-4D7C-8BFF-00C7C8BA7F23}"/>
              </a:ext>
            </a:extLst>
          </p:cNvPr>
          <p:cNvSpPr/>
          <p:nvPr/>
        </p:nvSpPr>
        <p:spPr>
          <a:xfrm>
            <a:off x="2676434" y="404664"/>
            <a:ext cx="3496733" cy="193040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7AE3886-135E-475C-99DD-D588697A9499}"/>
              </a:ext>
            </a:extLst>
          </p:cNvPr>
          <p:cNvSpPr/>
          <p:nvPr/>
        </p:nvSpPr>
        <p:spPr>
          <a:xfrm>
            <a:off x="6072810" y="4954660"/>
            <a:ext cx="3496733" cy="193040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F7E314AC-6059-4DF1-A3FB-157463AB89BD}"/>
              </a:ext>
            </a:extLst>
          </p:cNvPr>
          <p:cNvSpPr/>
          <p:nvPr/>
        </p:nvSpPr>
        <p:spPr>
          <a:xfrm>
            <a:off x="5783819" y="2592537"/>
            <a:ext cx="3496733" cy="193040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4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84" y="35829"/>
            <a:ext cx="12191999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11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9C5EF4-F976-4A84-985B-C0E4E15650B6}"/>
              </a:ext>
            </a:extLst>
          </p:cNvPr>
          <p:cNvSpPr txBox="1"/>
          <p:nvPr/>
        </p:nvSpPr>
        <p:spPr>
          <a:xfrm rot="16200000">
            <a:off x="-681773" y="3225080"/>
            <a:ext cx="1998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DC83E0C-20D9-43FF-8CB3-7BF72670B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04" y="836712"/>
            <a:ext cx="3879902" cy="565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BDCE479-7B51-4B61-86CA-216EC2F4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28" y="836712"/>
            <a:ext cx="4043511" cy="598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9">
            <a:extLst>
              <a:ext uri="{FF2B5EF4-FFF2-40B4-BE49-F238E27FC236}">
                <a16:creationId xmlns:a16="http://schemas.microsoft.com/office/drawing/2014/main" id="{E07398B4-A41B-4CB3-8446-9BE28CD4FE9B}"/>
              </a:ext>
            </a:extLst>
          </p:cNvPr>
          <p:cNvSpPr/>
          <p:nvPr/>
        </p:nvSpPr>
        <p:spPr>
          <a:xfrm>
            <a:off x="9898206" y="2381061"/>
            <a:ext cx="1970888" cy="1784287"/>
          </a:xfrm>
          <a:custGeom>
            <a:avLst/>
            <a:gdLst>
              <a:gd name="connsiteX0" fmla="*/ 0 w 1970888"/>
              <a:gd name="connsiteY0" fmla="*/ 297387 h 1784287"/>
              <a:gd name="connsiteX1" fmla="*/ 297387 w 1970888"/>
              <a:gd name="connsiteY1" fmla="*/ 0 h 1784287"/>
              <a:gd name="connsiteX2" fmla="*/ 1673501 w 1970888"/>
              <a:gd name="connsiteY2" fmla="*/ 0 h 1784287"/>
              <a:gd name="connsiteX3" fmla="*/ 1970888 w 1970888"/>
              <a:gd name="connsiteY3" fmla="*/ 297387 h 1784287"/>
              <a:gd name="connsiteX4" fmla="*/ 1970888 w 1970888"/>
              <a:gd name="connsiteY4" fmla="*/ 1486900 h 1784287"/>
              <a:gd name="connsiteX5" fmla="*/ 1673501 w 1970888"/>
              <a:gd name="connsiteY5" fmla="*/ 1784287 h 1784287"/>
              <a:gd name="connsiteX6" fmla="*/ 297387 w 1970888"/>
              <a:gd name="connsiteY6" fmla="*/ 1784287 h 1784287"/>
              <a:gd name="connsiteX7" fmla="*/ 0 w 1970888"/>
              <a:gd name="connsiteY7" fmla="*/ 1486900 h 1784287"/>
              <a:gd name="connsiteX8" fmla="*/ 0 w 1970888"/>
              <a:gd name="connsiteY8" fmla="*/ 297387 h 1784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0888" h="1784287" fill="none" extrusionOk="0">
                <a:moveTo>
                  <a:pt x="0" y="297387"/>
                </a:moveTo>
                <a:cubicBezTo>
                  <a:pt x="8354" y="142664"/>
                  <a:pt x="124739" y="-23062"/>
                  <a:pt x="297387" y="0"/>
                </a:cubicBezTo>
                <a:cubicBezTo>
                  <a:pt x="732582" y="110452"/>
                  <a:pt x="1147153" y="33534"/>
                  <a:pt x="1673501" y="0"/>
                </a:cubicBezTo>
                <a:cubicBezTo>
                  <a:pt x="1853054" y="16778"/>
                  <a:pt x="1969494" y="136520"/>
                  <a:pt x="1970888" y="297387"/>
                </a:cubicBezTo>
                <a:cubicBezTo>
                  <a:pt x="1871090" y="776796"/>
                  <a:pt x="2055635" y="893020"/>
                  <a:pt x="1970888" y="1486900"/>
                </a:cubicBezTo>
                <a:cubicBezTo>
                  <a:pt x="1978945" y="1655390"/>
                  <a:pt x="1833649" y="1787909"/>
                  <a:pt x="1673501" y="1784287"/>
                </a:cubicBezTo>
                <a:cubicBezTo>
                  <a:pt x="1214029" y="1834401"/>
                  <a:pt x="844703" y="1887870"/>
                  <a:pt x="297387" y="1784287"/>
                </a:cubicBezTo>
                <a:cubicBezTo>
                  <a:pt x="128902" y="1767900"/>
                  <a:pt x="-25551" y="1654732"/>
                  <a:pt x="0" y="1486900"/>
                </a:cubicBezTo>
                <a:cubicBezTo>
                  <a:pt x="63692" y="1201429"/>
                  <a:pt x="5644" y="765869"/>
                  <a:pt x="0" y="297387"/>
                </a:cubicBezTo>
                <a:close/>
              </a:path>
              <a:path w="1970888" h="1784287" stroke="0" extrusionOk="0">
                <a:moveTo>
                  <a:pt x="0" y="297387"/>
                </a:moveTo>
                <a:cubicBezTo>
                  <a:pt x="-2120" y="120527"/>
                  <a:pt x="112333" y="-6368"/>
                  <a:pt x="297387" y="0"/>
                </a:cubicBezTo>
                <a:cubicBezTo>
                  <a:pt x="883802" y="6886"/>
                  <a:pt x="1084436" y="-101684"/>
                  <a:pt x="1673501" y="0"/>
                </a:cubicBezTo>
                <a:cubicBezTo>
                  <a:pt x="1836780" y="-2970"/>
                  <a:pt x="1941892" y="133007"/>
                  <a:pt x="1970888" y="297387"/>
                </a:cubicBezTo>
                <a:cubicBezTo>
                  <a:pt x="1997571" y="762416"/>
                  <a:pt x="1910768" y="1130710"/>
                  <a:pt x="1970888" y="1486900"/>
                </a:cubicBezTo>
                <a:cubicBezTo>
                  <a:pt x="1983859" y="1645660"/>
                  <a:pt x="1841676" y="1789233"/>
                  <a:pt x="1673501" y="1784287"/>
                </a:cubicBezTo>
                <a:cubicBezTo>
                  <a:pt x="1316405" y="1672914"/>
                  <a:pt x="643602" y="1706180"/>
                  <a:pt x="297387" y="1784287"/>
                </a:cubicBezTo>
                <a:cubicBezTo>
                  <a:pt x="126877" y="1756923"/>
                  <a:pt x="19851" y="1644588"/>
                  <a:pt x="0" y="1486900"/>
                </a:cubicBezTo>
                <a:cubicBezTo>
                  <a:pt x="-37454" y="956224"/>
                  <a:pt x="-66887" y="705560"/>
                  <a:pt x="0" y="29738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09640319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Вставлен текст, а не печать, оригинально..</a:t>
            </a: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E02BFDB6-A311-4C7F-BEE6-7C7017ADB41D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8492152" y="1348967"/>
            <a:ext cx="2391498" cy="10320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84A8D6FD-257C-47F0-BD1E-EE373842F161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7586804" y="3110287"/>
            <a:ext cx="2311402" cy="1629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5FE4FF82-E37A-40BD-AFB5-FD35A42CFBD2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9017252" y="4165348"/>
            <a:ext cx="1866398" cy="5967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18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84" y="-116632"/>
            <a:ext cx="12191999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12</a:t>
            </a:fld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A6F2B33-2C9E-4B0B-8716-B8B383B8E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37" y="1030963"/>
            <a:ext cx="10782300" cy="511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FC273C-54D1-47D8-AC91-100BCD03D225}"/>
              </a:ext>
            </a:extLst>
          </p:cNvPr>
          <p:cNvSpPr txBox="1"/>
          <p:nvPr/>
        </p:nvSpPr>
        <p:spPr>
          <a:xfrm>
            <a:off x="3187492" y="219998"/>
            <a:ext cx="6178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кого-то есть коллекция печатей?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667228-76B6-45C4-8412-F5DA285569E8}"/>
              </a:ext>
            </a:extLst>
          </p:cNvPr>
          <p:cNvSpPr txBox="1"/>
          <p:nvPr/>
        </p:nvSpPr>
        <p:spPr>
          <a:xfrm rot="16200000">
            <a:off x="-681773" y="3225080"/>
            <a:ext cx="1998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</a:t>
            </a:r>
          </a:p>
        </p:txBody>
      </p:sp>
    </p:spTree>
    <p:extLst>
      <p:ext uri="{BB962C8B-B14F-4D97-AF65-F5344CB8AC3E}">
        <p14:creationId xmlns:p14="http://schemas.microsoft.com/office/powerpoint/2010/main" val="208606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0"/>
            <a:ext cx="12191999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13</a:t>
            </a:fld>
            <a:endParaRPr lang="ru-RU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3D9DCAD-2F74-4098-A170-3686F3538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481" y="0"/>
            <a:ext cx="5178091" cy="566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39B02D-8AB9-4568-9B43-8F3FDB1A39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183" y="2597600"/>
            <a:ext cx="5841295" cy="40385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535672-203D-4BBC-8A61-66979771C6A4}"/>
              </a:ext>
            </a:extLst>
          </p:cNvPr>
          <p:cNvSpPr txBox="1"/>
          <p:nvPr/>
        </p:nvSpPr>
        <p:spPr>
          <a:xfrm rot="16200000">
            <a:off x="-2284198" y="3225080"/>
            <a:ext cx="5203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заблуждения №2</a:t>
            </a:r>
          </a:p>
        </p:txBody>
      </p:sp>
    </p:spTree>
    <p:extLst>
      <p:ext uri="{BB962C8B-B14F-4D97-AF65-F5344CB8AC3E}">
        <p14:creationId xmlns:p14="http://schemas.microsoft.com/office/powerpoint/2010/main" val="414855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0"/>
            <a:ext cx="12191999" cy="6858000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14</a:t>
            </a:fld>
            <a:endParaRPr lang="ru-RU" dirty="0"/>
          </a:p>
        </p:txBody>
      </p:sp>
      <p:pic>
        <p:nvPicPr>
          <p:cNvPr id="9" name="EBBD7D45">
            <a:hlinkClick r:id="" action="ppaction://media"/>
            <a:extLst>
              <a:ext uri="{FF2B5EF4-FFF2-40B4-BE49-F238E27FC236}">
                <a16:creationId xmlns:a16="http://schemas.microsoft.com/office/drawing/2014/main" id="{5D73627F-0705-4F21-8FE3-238EC89E82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5431" y="-36326"/>
            <a:ext cx="12283849" cy="689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99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0"/>
            <a:ext cx="12237430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15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DC138-1279-4BCD-AD14-F803EA217601}"/>
              </a:ext>
            </a:extLst>
          </p:cNvPr>
          <p:cNvSpPr txBox="1"/>
          <p:nvPr/>
        </p:nvSpPr>
        <p:spPr>
          <a:xfrm>
            <a:off x="2503292" y="116632"/>
            <a:ext cx="7483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в полученных КП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4695" y="956859"/>
            <a:ext cx="10980570" cy="483209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none" rtlCol="0">
            <a:spAutoFit/>
          </a:bodyPr>
          <a:lstStyle/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расчет предложенной цены</a:t>
            </a: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ясности как поставщик сформировал предложенную цену;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проверить ценовую информацию; 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калькуляции не позволит в будущем применить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из ЕИС;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требовать с поставщиков прозрачного формирования цены</a:t>
            </a:r>
          </a:p>
          <a:p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31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15" y="39314"/>
            <a:ext cx="12237430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872191" y="980256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cxnSpLocks/>
          </p:cNvCxnSpPr>
          <p:nvPr/>
        </p:nvCxnSpPr>
        <p:spPr>
          <a:xfrm>
            <a:off x="95585" y="6414247"/>
            <a:ext cx="7766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16</a:t>
            </a:fld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37EA1A-3F5E-4BA2-B292-95B896773251}"/>
              </a:ext>
            </a:extLst>
          </p:cNvPr>
          <p:cNvSpPr txBox="1"/>
          <p:nvPr/>
        </p:nvSpPr>
        <p:spPr>
          <a:xfrm>
            <a:off x="2030603" y="116632"/>
            <a:ext cx="88876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использования только КП при формировании НМЦК(Д)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BFC0A1-BA00-4B9B-8CB7-FC4FEE59B41E}"/>
              </a:ext>
            </a:extLst>
          </p:cNvPr>
          <p:cNvSpPr txBox="1"/>
          <p:nvPr/>
        </p:nvSpPr>
        <p:spPr>
          <a:xfrm rot="16200000">
            <a:off x="-789172" y="3225080"/>
            <a:ext cx="2213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 цен</a:t>
            </a:r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C1D4E21B-7BDB-42D5-BD88-CE270F314D78}"/>
              </a:ext>
            </a:extLst>
          </p:cNvPr>
          <p:cNvSpPr/>
          <p:nvPr/>
        </p:nvSpPr>
        <p:spPr>
          <a:xfrm>
            <a:off x="1065130" y="1202218"/>
            <a:ext cx="10330752" cy="934371"/>
          </a:xfrm>
          <a:prstGeom prst="homePlate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для расчета коммерческих предложений с явной «подгонкой цены»</a:t>
            </a:r>
          </a:p>
        </p:txBody>
      </p:sp>
      <p:sp>
        <p:nvSpPr>
          <p:cNvPr id="12" name="Стрелка: пятиугольник 16">
            <a:extLst>
              <a:ext uri="{FF2B5EF4-FFF2-40B4-BE49-F238E27FC236}">
                <a16:creationId xmlns:a16="http://schemas.microsoft.com/office/drawing/2014/main" id="{C1D4E21B-7BDB-42D5-BD88-CE270F314D78}"/>
              </a:ext>
            </a:extLst>
          </p:cNvPr>
          <p:cNvSpPr/>
          <p:nvPr/>
        </p:nvSpPr>
        <p:spPr>
          <a:xfrm>
            <a:off x="1065130" y="2359254"/>
            <a:ext cx="10330752" cy="821523"/>
          </a:xfrm>
          <a:prstGeom prst="homePlate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Завышенная начальная максимальная цена </a:t>
            </a:r>
          </a:p>
        </p:txBody>
      </p:sp>
      <p:sp>
        <p:nvSpPr>
          <p:cNvPr id="18" name="Стрелка: пятиугольник 16">
            <a:extLst>
              <a:ext uri="{FF2B5EF4-FFF2-40B4-BE49-F238E27FC236}">
                <a16:creationId xmlns:a16="http://schemas.microsoft.com/office/drawing/2014/main" id="{C1D4E21B-7BDB-42D5-BD88-CE270F314D78}"/>
              </a:ext>
            </a:extLst>
          </p:cNvPr>
          <p:cNvSpPr/>
          <p:nvPr/>
        </p:nvSpPr>
        <p:spPr>
          <a:xfrm>
            <a:off x="1065130" y="3438277"/>
            <a:ext cx="10330752" cy="821523"/>
          </a:xfrm>
          <a:prstGeom prst="homePlate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эффективное расходование средств </a:t>
            </a:r>
          </a:p>
        </p:txBody>
      </p:sp>
      <p:sp>
        <p:nvSpPr>
          <p:cNvPr id="19" name="Стрелка: пятиугольник 16">
            <a:extLst>
              <a:ext uri="{FF2B5EF4-FFF2-40B4-BE49-F238E27FC236}">
                <a16:creationId xmlns:a16="http://schemas.microsoft.com/office/drawing/2014/main" id="{C1D4E21B-7BDB-42D5-BD88-CE270F314D78}"/>
              </a:ext>
            </a:extLst>
          </p:cNvPr>
          <p:cNvSpPr/>
          <p:nvPr/>
        </p:nvSpPr>
        <p:spPr>
          <a:xfrm>
            <a:off x="1065130" y="4517300"/>
            <a:ext cx="10330752" cy="821523"/>
          </a:xfrm>
          <a:prstGeom prst="homePlate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Поставщики диктуют условия </a:t>
            </a:r>
          </a:p>
        </p:txBody>
      </p:sp>
      <p:sp>
        <p:nvSpPr>
          <p:cNvPr id="20" name="Стрелка: пятиугольник 16">
            <a:extLst>
              <a:ext uri="{FF2B5EF4-FFF2-40B4-BE49-F238E27FC236}">
                <a16:creationId xmlns:a16="http://schemas.microsoft.com/office/drawing/2014/main" id="{C1D4E21B-7BDB-42D5-BD88-CE270F314D78}"/>
              </a:ext>
            </a:extLst>
          </p:cNvPr>
          <p:cNvSpPr/>
          <p:nvPr/>
        </p:nvSpPr>
        <p:spPr>
          <a:xfrm>
            <a:off x="1065130" y="5592724"/>
            <a:ext cx="10330752" cy="821523"/>
          </a:xfrm>
          <a:prstGeom prst="homePlate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получает меньше за большую цену </a:t>
            </a:r>
          </a:p>
        </p:txBody>
      </p:sp>
    </p:spTree>
    <p:extLst>
      <p:ext uri="{BB962C8B-B14F-4D97-AF65-F5344CB8AC3E}">
        <p14:creationId xmlns:p14="http://schemas.microsoft.com/office/powerpoint/2010/main" val="423542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0"/>
            <a:ext cx="12191999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17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DC138-1279-4BCD-AD14-F803EA217601}"/>
              </a:ext>
            </a:extLst>
          </p:cNvPr>
          <p:cNvSpPr txBox="1"/>
          <p:nvPr/>
        </p:nvSpPr>
        <p:spPr>
          <a:xfrm>
            <a:off x="2308631" y="75452"/>
            <a:ext cx="7483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Ценовая информация в ЕИС. Проблемы…</a:t>
            </a:r>
          </a:p>
        </p:txBody>
      </p:sp>
      <p:sp>
        <p:nvSpPr>
          <p:cNvPr id="12" name="Стрелка: пятиугольник 8">
            <a:extLst>
              <a:ext uri="{FF2B5EF4-FFF2-40B4-BE49-F238E27FC236}">
                <a16:creationId xmlns:a16="http://schemas.microsoft.com/office/drawing/2014/main" id="{FC07B2FF-7ED2-46AE-BEAD-395F31D1A555}"/>
              </a:ext>
            </a:extLst>
          </p:cNvPr>
          <p:cNvSpPr/>
          <p:nvPr/>
        </p:nvSpPr>
        <p:spPr>
          <a:xfrm>
            <a:off x="819500" y="1122780"/>
            <a:ext cx="11220264" cy="1515102"/>
          </a:xfrm>
          <a:prstGeom prst="homePlate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убеждён в уникальности своей закупки. 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изучение опыта других заказчиков;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предвзятое отношение к информации в ЕИС; 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формальное отношение к заполнению формы НМЦ; 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Принять факт актуальности информации в ЕИС и начинать учиться с ней работать</a:t>
            </a:r>
          </a:p>
        </p:txBody>
      </p:sp>
      <p:sp>
        <p:nvSpPr>
          <p:cNvPr id="13" name="Стрелка: пятиугольник 8">
            <a:extLst>
              <a:ext uri="{FF2B5EF4-FFF2-40B4-BE49-F238E27FC236}">
                <a16:creationId xmlns:a16="http://schemas.microsoft.com/office/drawing/2014/main" id="{FC07B2FF-7ED2-46AE-BEAD-395F31D1A555}"/>
              </a:ext>
            </a:extLst>
          </p:cNvPr>
          <p:cNvSpPr/>
          <p:nvPr/>
        </p:nvSpPr>
        <p:spPr>
          <a:xfrm>
            <a:off x="856756" y="3451134"/>
            <a:ext cx="11220264" cy="1927833"/>
          </a:xfrm>
          <a:prstGeom prst="homePlate">
            <a:avLst/>
          </a:prstGeom>
          <a:solidFill>
            <a:schemeClr val="lt1">
              <a:alpha val="7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полагает, что он связан подпунктом 1 пункта 18 статьи 22 44-ФЗ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использование информации по контрактам, которые находятся на исполнении (а это, по сути, самая актуальная информация) </a:t>
            </a:r>
          </a:p>
          <a:p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Проявить инициативу (как это предусмотрено  подпунктом 8 пункта 18 статьи 22 44-ФЗ) и провести дополнительное изучение информацию в ЕИС. Изучить информацию, содержащуюся в актах.</a:t>
            </a:r>
          </a:p>
          <a:p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товар поставлен, услуга оказана, работы выполнена. Претензий не было. Следовательно, нам ничего не мешает принять цену в расчет. </a:t>
            </a:r>
          </a:p>
        </p:txBody>
      </p:sp>
    </p:spTree>
    <p:extLst>
      <p:ext uri="{BB962C8B-B14F-4D97-AF65-F5344CB8AC3E}">
        <p14:creationId xmlns:p14="http://schemas.microsoft.com/office/powerpoint/2010/main" val="336536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0"/>
            <a:ext cx="12191999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18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DC138-1279-4BCD-AD14-F803EA217601}"/>
              </a:ext>
            </a:extLst>
          </p:cNvPr>
          <p:cNvSpPr txBox="1"/>
          <p:nvPr/>
        </p:nvSpPr>
        <p:spPr>
          <a:xfrm>
            <a:off x="2308631" y="75452"/>
            <a:ext cx="7483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Ценовая информация в ЕИС. Проблемы…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EE5829-98ED-47CD-901E-8EDBD9433953}"/>
              </a:ext>
            </a:extLst>
          </p:cNvPr>
          <p:cNvSpPr txBox="1"/>
          <p:nvPr/>
        </p:nvSpPr>
        <p:spPr>
          <a:xfrm>
            <a:off x="611559" y="584611"/>
            <a:ext cx="10968882" cy="3908762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22. Начальная (максимальная) цена контракта, цена контракта, заключаемого с единственным поставщиком (подрядчиком, исполнителем), начальная сумма цен единиц товара, работы, услуги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 18. К общедоступной информации о ценах товаров, работ, услуг для обеспечения государственных и муниципальных нужд, которая может быть использована для целей определения начальной (максимальной) цены контракта, цены контракта, заключаемого с единственным поставщиком (подрядчиком, исполнителем), относятся:</a:t>
            </a:r>
          </a:p>
          <a:p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Часть 8) информация информационно-ценовых агентств, общедоступные результаты изучения рынка, а также </a:t>
            </a:r>
            <a:r>
              <a:rPr lang="ru-RU" sz="2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результаты изучения рынка, проведенного по инициативе заказчика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в том числе на основании контракта, при условии раскрытия методологии расчета цен, иные источники информации.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50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0"/>
            <a:ext cx="12191999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19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DC138-1279-4BCD-AD14-F803EA217601}"/>
              </a:ext>
            </a:extLst>
          </p:cNvPr>
          <p:cNvSpPr txBox="1"/>
          <p:nvPr/>
        </p:nvSpPr>
        <p:spPr>
          <a:xfrm>
            <a:off x="2575298" y="113035"/>
            <a:ext cx="7483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в расчетах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17" y="857537"/>
            <a:ext cx="9111455" cy="5741894"/>
          </a:xfrm>
          <a:prstGeom prst="rect">
            <a:avLst/>
          </a:prstGeom>
          <a:blipFill dpi="0" rotWithShape="1">
            <a:blip r:embed="rId8"/>
            <a:srcRect/>
            <a:tile tx="0" ty="0" sx="100000" sy="100000" flip="none" algn="tl"/>
          </a:blip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BFC0A1-BA00-4B9B-8CB7-FC4FEE59B41E}"/>
              </a:ext>
            </a:extLst>
          </p:cNvPr>
          <p:cNvSpPr txBox="1"/>
          <p:nvPr/>
        </p:nvSpPr>
        <p:spPr>
          <a:xfrm rot="16200000">
            <a:off x="-1758184" y="3225080"/>
            <a:ext cx="4151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Неверное округление</a:t>
            </a:r>
          </a:p>
        </p:txBody>
      </p:sp>
    </p:spTree>
    <p:extLst>
      <p:ext uri="{BB962C8B-B14F-4D97-AF65-F5344CB8AC3E}">
        <p14:creationId xmlns:p14="http://schemas.microsoft.com/office/powerpoint/2010/main" val="104197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0"/>
            <a:ext cx="12237430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2</a:t>
            </a:fld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790816-51D3-46DB-B37E-2A0D2AE45887}"/>
              </a:ext>
            </a:extLst>
          </p:cNvPr>
          <p:cNvSpPr txBox="1"/>
          <p:nvPr/>
        </p:nvSpPr>
        <p:spPr>
          <a:xfrm>
            <a:off x="1351242" y="103286"/>
            <a:ext cx="10128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 ЯРОСЛАВСКОЙ ОБЛАСТИ</a:t>
            </a:r>
            <a:br>
              <a:rPr lang="ru-RU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</a:t>
            </a:r>
            <a:br>
              <a:rPr lang="ru-RU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24 декабря 2018 года N 951-п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DFC6BD-A1A9-45D5-AB6B-63C1AC1EF43F}"/>
              </a:ext>
            </a:extLst>
          </p:cNvPr>
          <p:cNvSpPr txBox="1"/>
          <p:nvPr/>
        </p:nvSpPr>
        <p:spPr>
          <a:xfrm>
            <a:off x="825965" y="1052657"/>
            <a:ext cx="10966269" cy="501675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4.7. Для получения информации о ценах по запросу от поставщиков (подрядчиков, исполнителей), осуществляющих поставки идентичных (однородных) товаров, работ, услуг, планируемых к закупкам, заказчик:</a:t>
            </a:r>
          </a:p>
          <a:p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4.7.1. Направляет не менее чем пяти хозяйствующим субъектам запрос о предоставлении ценовых предложений, содержащий: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подробное описание объекта закупки, включая указание единицы измерения, количества товара, объема работы или услуги;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перечень сведений, необходимых для определения идентичности или однородности товара, работы, услуги, предлагаемых поставщиком (подрядчиком, исполнителем);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основные условия исполнения контракта, заключаемого по результатам закупки, включая требования к порядку поставки продукции, выполнению работ, оказанию услуг, предполагаемые сроки проведения закупки, порядок оплаты, размер обеспечения исполнения контракта, требования к гарантийному сроку товара, работы, услуги и (или) объему предоставления гарантий их качества;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сроки предоставления ценовой информации;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информацию о том, что проведение данной процедуры сбора информации не влечет за собой возникновения каких-либо обязательств заказчика;	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указание о том, что в ответе на запрос должны быть однозначно определены цена единицы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товара, работы, услуги и общая цена контракта на условиях, указанных в запросе, срок действия предлагаемой цены,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такой цены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содержащий стоимость единицы товара, работы, услуги, стоимость поставки товара, стоимость иных накладных расходов, влияющих на общую стоимость ценового предложения, с целью предупреждения намеренного завышения или занижения цен товаров, работ, услуг.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A30D39-9257-4920-9D0B-3E2692091A2A}"/>
              </a:ext>
            </a:extLst>
          </p:cNvPr>
          <p:cNvSpPr txBox="1"/>
          <p:nvPr/>
        </p:nvSpPr>
        <p:spPr>
          <a:xfrm rot="16200000">
            <a:off x="-789172" y="3225080"/>
            <a:ext cx="2213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 цен</a:t>
            </a:r>
          </a:p>
        </p:txBody>
      </p:sp>
    </p:spTree>
    <p:extLst>
      <p:ext uri="{BB962C8B-B14F-4D97-AF65-F5344CB8AC3E}">
        <p14:creationId xmlns:p14="http://schemas.microsoft.com/office/powerpoint/2010/main" val="324945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0"/>
            <a:ext cx="12191999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20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DC138-1279-4BCD-AD14-F803EA217601}"/>
              </a:ext>
            </a:extLst>
          </p:cNvPr>
          <p:cNvSpPr txBox="1"/>
          <p:nvPr/>
        </p:nvSpPr>
        <p:spPr>
          <a:xfrm>
            <a:off x="2575298" y="113035"/>
            <a:ext cx="7483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в расчетах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BFC0A1-BA00-4B9B-8CB7-FC4FEE59B41E}"/>
              </a:ext>
            </a:extLst>
          </p:cNvPr>
          <p:cNvSpPr txBox="1"/>
          <p:nvPr/>
        </p:nvSpPr>
        <p:spPr>
          <a:xfrm rot="16200000">
            <a:off x="-2012417" y="3225080"/>
            <a:ext cx="4659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Коэффициент вариации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754" y="877739"/>
            <a:ext cx="11359755" cy="2185557"/>
          </a:xfrm>
          <a:prstGeom prst="rect">
            <a:avLst/>
          </a:prstGeom>
        </p:spPr>
      </p:pic>
      <p:sp>
        <p:nvSpPr>
          <p:cNvPr id="13" name="Выноска 1 12"/>
          <p:cNvSpPr/>
          <p:nvPr/>
        </p:nvSpPr>
        <p:spPr>
          <a:xfrm>
            <a:off x="8420669" y="3342451"/>
            <a:ext cx="3534770" cy="1248599"/>
          </a:xfrm>
          <a:prstGeom prst="borderCallout1">
            <a:avLst>
              <a:gd name="adj1" fmla="val -576"/>
              <a:gd name="adj2" fmla="val 49243"/>
              <a:gd name="adj3" fmla="val -30820"/>
              <a:gd name="adj4" fmla="val 37676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 самостоятельно  ставит значение,  и его ничего не смущает. Вариация составит 56,77%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9754" y="5612583"/>
            <a:ext cx="10287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факту заказчиком изучены товары из различных ценовых групп, и он не определился, что же он хочет получить в результате своей работы, а отличие от минимальной цены до средней составляет 83% и в результате он приобретёт товар который стоит 100 рублей за 183,33 рубля. </a:t>
            </a:r>
          </a:p>
        </p:txBody>
      </p:sp>
    </p:spTree>
    <p:extLst>
      <p:ext uri="{BB962C8B-B14F-4D97-AF65-F5344CB8AC3E}">
        <p14:creationId xmlns:p14="http://schemas.microsoft.com/office/powerpoint/2010/main" val="44618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0"/>
            <a:ext cx="12191999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21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53067C-84D8-40A0-BBF2-C845C6512655}"/>
              </a:ext>
            </a:extLst>
          </p:cNvPr>
          <p:cNvSpPr txBox="1"/>
          <p:nvPr/>
        </p:nvSpPr>
        <p:spPr>
          <a:xfrm>
            <a:off x="1607993" y="3303520"/>
            <a:ext cx="89760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27017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20048"/>
            <a:ext cx="12237430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3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7DC138-1279-4BCD-AD14-F803EA217601}"/>
              </a:ext>
            </a:extLst>
          </p:cNvPr>
          <p:cNvSpPr txBox="1"/>
          <p:nvPr/>
        </p:nvSpPr>
        <p:spPr>
          <a:xfrm>
            <a:off x="2503292" y="116632"/>
            <a:ext cx="7483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при формировании запроса цен у поставщиков </a:t>
            </a:r>
          </a:p>
        </p:txBody>
      </p:sp>
      <p:sp>
        <p:nvSpPr>
          <p:cNvPr id="12" name="Стрелка: пятиугольник 16">
            <a:extLst>
              <a:ext uri="{FF2B5EF4-FFF2-40B4-BE49-F238E27FC236}">
                <a16:creationId xmlns:a16="http://schemas.microsoft.com/office/drawing/2014/main" id="{C1D4E21B-7BDB-42D5-BD88-CE270F314D78}"/>
              </a:ext>
            </a:extLst>
          </p:cNvPr>
          <p:cNvSpPr/>
          <p:nvPr/>
        </p:nvSpPr>
        <p:spPr>
          <a:xfrm>
            <a:off x="1119721" y="1044213"/>
            <a:ext cx="10330752" cy="5069983"/>
          </a:xfrm>
          <a:prstGeom prst="homePlate">
            <a:avLst/>
          </a:prstGeom>
          <a:solidFill>
            <a:schemeClr val="lt1">
              <a:alpha val="59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запросов поставщикам которые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имеют опыта</a:t>
            </a:r>
          </a:p>
          <a:p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Запрос: 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направляет менее чем пяти хозяйствующим субъектам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без описания объекта закупки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указывает сроки предоставления ценовой информации</a:t>
            </a: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указывает о том, что в ответе на запрос должны быть однозначно определены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 единицы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товара, работы, услуги и общая цена контракта на условиях, указанных в запросе, срок действия предлагаемой цены,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такой цены, содержащий стоимость единицы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товара, работы, услуги,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поставки товара, стоимость иных накладных расходов, влияющих на общую стоимость ценового предложения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целью предупреждения намеренного завышения или занижения цен товаров, работ, услуг.</a:t>
            </a:r>
          </a:p>
        </p:txBody>
      </p:sp>
    </p:spTree>
    <p:extLst>
      <p:ext uri="{BB962C8B-B14F-4D97-AF65-F5344CB8AC3E}">
        <p14:creationId xmlns:p14="http://schemas.microsoft.com/office/powerpoint/2010/main" val="215834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47629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4</a:t>
            </a:fld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ED35BB-30DF-425B-987E-E837750D056F}"/>
              </a:ext>
            </a:extLst>
          </p:cNvPr>
          <p:cNvSpPr txBox="1"/>
          <p:nvPr/>
        </p:nvSpPr>
        <p:spPr>
          <a:xfrm rot="16200000">
            <a:off x="-789172" y="3225080"/>
            <a:ext cx="2213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 цен</a:t>
            </a:r>
          </a:p>
        </p:txBody>
      </p:sp>
      <p:sp>
        <p:nvSpPr>
          <p:cNvPr id="9" name="Стрелка: пятиугольник 8">
            <a:extLst>
              <a:ext uri="{FF2B5EF4-FFF2-40B4-BE49-F238E27FC236}">
                <a16:creationId xmlns:a16="http://schemas.microsoft.com/office/drawing/2014/main" id="{FC07B2FF-7ED2-46AE-BEAD-395F31D1A555}"/>
              </a:ext>
            </a:extLst>
          </p:cNvPr>
          <p:cNvSpPr/>
          <p:nvPr/>
        </p:nvSpPr>
        <p:spPr>
          <a:xfrm>
            <a:off x="856756" y="927847"/>
            <a:ext cx="11220264" cy="2142899"/>
          </a:xfrm>
          <a:prstGeom prst="homePlate">
            <a:avLst/>
          </a:prstGeom>
          <a:solidFill>
            <a:schemeClr val="lt1">
              <a:alpha val="8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Нежелание поставщиков присылать коммерческие предложения.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Причины: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расчет ведется непосредственно при подготовке к тендерным процедурам (чаще всего поставщик не хочет афишировать свои цены, чтоб не давать конкурентам возможности «перебить» его на аукционе);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«цены являются коммерческой тайной»; - расчет НМЦ является трудоемким (для сложного оборудования, комплексных закупок). </a:t>
            </a:r>
          </a:p>
          <a:p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Обращение к другим потенциальным поставщикам (анализ поставщиков в ЕИС), анализ информации в ЕИС, поиск информации в общедоступных источниках.</a:t>
            </a:r>
          </a:p>
        </p:txBody>
      </p:sp>
      <p:sp>
        <p:nvSpPr>
          <p:cNvPr id="15" name="Стрелка: пятиугольник 14">
            <a:extLst>
              <a:ext uri="{FF2B5EF4-FFF2-40B4-BE49-F238E27FC236}">
                <a16:creationId xmlns:a16="http://schemas.microsoft.com/office/drawing/2014/main" id="{F6BDB1EF-677B-45F4-A812-B60CE910AF20}"/>
              </a:ext>
            </a:extLst>
          </p:cNvPr>
          <p:cNvSpPr/>
          <p:nvPr/>
        </p:nvSpPr>
        <p:spPr>
          <a:xfrm>
            <a:off x="885837" y="3630304"/>
            <a:ext cx="11191183" cy="2176311"/>
          </a:xfrm>
          <a:prstGeom prst="homePlate">
            <a:avLst/>
          </a:prstGeom>
          <a:solidFill>
            <a:schemeClr val="lt1">
              <a:alpha val="38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Завышение цен в коммерческих предложениях.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Причины: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отсутствие опыта в участия аналогичных закупках; 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цены заложены все возможные риски, связанные с участием в торгах;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цена завышена для того, чтобы в ходе торгов ее можно было снизить до приемлемой, а в случае если он будет единственным участникам поставить товар по максимально возможной цене;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 цену заложены колебания курсов валют или цены на материалы (оборудование иностранного производства,</a:t>
            </a:r>
          </a:p>
          <a:p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закупки материалоемкой продукции).</a:t>
            </a:r>
          </a:p>
          <a:p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Анализ структуры цены в КП (Калькуляция).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5F766A-FB40-4F17-B29E-EF48BCAC8015}"/>
              </a:ext>
            </a:extLst>
          </p:cNvPr>
          <p:cNvSpPr txBox="1"/>
          <p:nvPr/>
        </p:nvSpPr>
        <p:spPr>
          <a:xfrm>
            <a:off x="2503292" y="116632"/>
            <a:ext cx="7483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при формировании запроса цен у поставщиков </a:t>
            </a:r>
          </a:p>
        </p:txBody>
      </p:sp>
    </p:spTree>
    <p:extLst>
      <p:ext uri="{BB962C8B-B14F-4D97-AF65-F5344CB8AC3E}">
        <p14:creationId xmlns:p14="http://schemas.microsoft.com/office/powerpoint/2010/main" val="253793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0"/>
            <a:ext cx="12237430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5</a:t>
            </a:fld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790816-51D3-46DB-B37E-2A0D2AE45887}"/>
              </a:ext>
            </a:extLst>
          </p:cNvPr>
          <p:cNvSpPr txBox="1"/>
          <p:nvPr/>
        </p:nvSpPr>
        <p:spPr>
          <a:xfrm>
            <a:off x="1351242" y="103286"/>
            <a:ext cx="10128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ПРАВИТЕЛЬСТВО ЯРОСЛАВСКОЙ ОБЛАСТИ</a:t>
            </a:r>
            <a:br>
              <a:rPr lang="ru-RU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</a:t>
            </a:r>
            <a:br>
              <a:rPr lang="ru-RU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24 декабря 2018 года N 951-п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DFC6BD-A1A9-45D5-AB6B-63C1AC1EF43F}"/>
              </a:ext>
            </a:extLst>
          </p:cNvPr>
          <p:cNvSpPr txBox="1"/>
          <p:nvPr/>
        </p:nvSpPr>
        <p:spPr>
          <a:xfrm>
            <a:off x="873590" y="1026616"/>
            <a:ext cx="10966269" cy="4524315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44444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4.7.2. Регистрирует в делопроизводстве полученные ценовые предложения (коммерческие предложения).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4.7.3. Осуществляет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проверку коммерческих предложений на предмет: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наличия наименования хозяйствующего субъекта, реквизитов ценового предложения (дата и номер исходящего документа), подписи, расчета цены, срока действия ценового предложения;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отсутствия признаков вставки подписи/печати;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соответствия описания объекта закупки ценовому предложению;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взаимозависимости хозяйствующих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субъектов в соответствии со статьей 105.1 Налогового кодекса Российской Федерации и (или) их взаимосвязанности, выражающейся в возможном оказании влияния на принимаемые решения в силу участия одного лица в капитале других независимо от доли такого участия.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качестве предложений о цене не используется информация: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представленная лицами, сведения о которых включены в реестр недобросовестных поставщиков (подрядчиков, исполнителей);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полученная из анонимных источников;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представленная хозяйствующими субъектами при наличии обстоятельств, указанных в абзаце пятом данного подпункта;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содержащая описание объекта закупки, не соответствующее коммерческому предложению;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содержащая признаки вставки подписи/печати;</a:t>
            </a:r>
          </a:p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не содержащая подписи.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A30D39-9257-4920-9D0B-3E2692091A2A}"/>
              </a:ext>
            </a:extLst>
          </p:cNvPr>
          <p:cNvSpPr txBox="1"/>
          <p:nvPr/>
        </p:nvSpPr>
        <p:spPr>
          <a:xfrm rot="16200000">
            <a:off x="-1322168" y="3225080"/>
            <a:ext cx="3279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на запрос</a:t>
            </a:r>
          </a:p>
        </p:txBody>
      </p:sp>
    </p:spTree>
    <p:extLst>
      <p:ext uri="{BB962C8B-B14F-4D97-AF65-F5344CB8AC3E}">
        <p14:creationId xmlns:p14="http://schemas.microsoft.com/office/powerpoint/2010/main" val="165759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0"/>
            <a:ext cx="12191999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6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0C3214-BB24-4E5D-9536-2A0AD667607B}"/>
              </a:ext>
            </a:extLst>
          </p:cNvPr>
          <p:cNvSpPr txBox="1"/>
          <p:nvPr/>
        </p:nvSpPr>
        <p:spPr>
          <a:xfrm>
            <a:off x="2947132" y="158144"/>
            <a:ext cx="6156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делает запрос большинство заказчиков: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FC11F05-C8B4-4CA5-809D-5CB13A6A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92" y="1950710"/>
            <a:ext cx="3806189" cy="486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чко с текстом: овальное 14">
            <a:extLst>
              <a:ext uri="{FF2B5EF4-FFF2-40B4-BE49-F238E27FC236}">
                <a16:creationId xmlns:a16="http://schemas.microsoft.com/office/drawing/2014/main" id="{DE32A661-32C9-4323-9F31-82582A977A06}"/>
              </a:ext>
            </a:extLst>
          </p:cNvPr>
          <p:cNvSpPr/>
          <p:nvPr/>
        </p:nvSpPr>
        <p:spPr>
          <a:xfrm>
            <a:off x="5503820" y="1134036"/>
            <a:ext cx="2647402" cy="1463040"/>
          </a:xfrm>
          <a:prstGeom prst="wedgeEllipseCallout">
            <a:avLst>
              <a:gd name="adj1" fmla="val 66661"/>
              <a:gd name="adj2" fmla="val 77877"/>
            </a:avLst>
          </a:prstGeom>
          <a:solidFill>
            <a:schemeClr val="lt1">
              <a:alpha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Привет, пришли мне два КП в ответ на запрос, и один ответ в ЕИС. Спасибо!</a:t>
            </a:r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194D02EA-F877-4AA0-88AC-49177B070462}"/>
              </a:ext>
            </a:extLst>
          </p:cNvPr>
          <p:cNvSpPr/>
          <p:nvPr/>
        </p:nvSpPr>
        <p:spPr>
          <a:xfrm rot="10800000" flipV="1">
            <a:off x="885835" y="1333544"/>
            <a:ext cx="4524361" cy="934631"/>
          </a:xfrm>
          <a:custGeom>
            <a:avLst/>
            <a:gdLst>
              <a:gd name="connsiteX0" fmla="*/ 0 w 4524361"/>
              <a:gd name="connsiteY0" fmla="*/ 0 h 934631"/>
              <a:gd name="connsiteX1" fmla="*/ 3971097 w 4524361"/>
              <a:gd name="connsiteY1" fmla="*/ 0 h 934631"/>
              <a:gd name="connsiteX2" fmla="*/ 4524361 w 4524361"/>
              <a:gd name="connsiteY2" fmla="*/ 467316 h 934631"/>
              <a:gd name="connsiteX3" fmla="*/ 3971097 w 4524361"/>
              <a:gd name="connsiteY3" fmla="*/ 934631 h 934631"/>
              <a:gd name="connsiteX4" fmla="*/ 0 w 4524361"/>
              <a:gd name="connsiteY4" fmla="*/ 934631 h 934631"/>
              <a:gd name="connsiteX5" fmla="*/ 0 w 4524361"/>
              <a:gd name="connsiteY5" fmla="*/ 0 h 93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4361" h="934631" fill="none" extrusionOk="0">
                <a:moveTo>
                  <a:pt x="0" y="0"/>
                </a:moveTo>
                <a:cubicBezTo>
                  <a:pt x="1493017" y="124324"/>
                  <a:pt x="2595661" y="83887"/>
                  <a:pt x="3971097" y="0"/>
                </a:cubicBezTo>
                <a:cubicBezTo>
                  <a:pt x="4119216" y="142121"/>
                  <a:pt x="4447578" y="384531"/>
                  <a:pt x="4524361" y="467316"/>
                </a:cubicBezTo>
                <a:cubicBezTo>
                  <a:pt x="4473682" y="567467"/>
                  <a:pt x="4215625" y="795239"/>
                  <a:pt x="3971097" y="934631"/>
                </a:cubicBezTo>
                <a:cubicBezTo>
                  <a:pt x="3151307" y="778575"/>
                  <a:pt x="696499" y="1061055"/>
                  <a:pt x="0" y="934631"/>
                </a:cubicBezTo>
                <a:cubicBezTo>
                  <a:pt x="33349" y="568366"/>
                  <a:pt x="-76909" y="218662"/>
                  <a:pt x="0" y="0"/>
                </a:cubicBezTo>
                <a:close/>
              </a:path>
              <a:path w="4524361" h="934631" stroke="0" extrusionOk="0">
                <a:moveTo>
                  <a:pt x="0" y="0"/>
                </a:moveTo>
                <a:cubicBezTo>
                  <a:pt x="1927928" y="47362"/>
                  <a:pt x="2475438" y="-7765"/>
                  <a:pt x="3971097" y="0"/>
                </a:cubicBezTo>
                <a:cubicBezTo>
                  <a:pt x="4119301" y="137829"/>
                  <a:pt x="4395414" y="437782"/>
                  <a:pt x="4524361" y="467316"/>
                </a:cubicBezTo>
                <a:cubicBezTo>
                  <a:pt x="4342693" y="623441"/>
                  <a:pt x="4009990" y="833853"/>
                  <a:pt x="3971097" y="934631"/>
                </a:cubicBezTo>
                <a:cubicBezTo>
                  <a:pt x="2248561" y="959139"/>
                  <a:pt x="1345944" y="861322"/>
                  <a:pt x="0" y="934631"/>
                </a:cubicBezTo>
                <a:cubicBezTo>
                  <a:pt x="54187" y="537014"/>
                  <a:pt x="52153" y="188622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001660655">
                  <a:prstGeom prst="homePlate">
                    <a:avLst>
                      <a:gd name="adj" fmla="val 591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Звонит знакомому поставщику</a:t>
            </a:r>
          </a:p>
        </p:txBody>
      </p:sp>
      <p:sp>
        <p:nvSpPr>
          <p:cNvPr id="18" name="Стрелка: пятиугольник 17">
            <a:extLst>
              <a:ext uri="{FF2B5EF4-FFF2-40B4-BE49-F238E27FC236}">
                <a16:creationId xmlns:a16="http://schemas.microsoft.com/office/drawing/2014/main" id="{5F2899D6-65C7-4265-B15E-011A1D33A12E}"/>
              </a:ext>
            </a:extLst>
          </p:cNvPr>
          <p:cNvSpPr/>
          <p:nvPr/>
        </p:nvSpPr>
        <p:spPr>
          <a:xfrm rot="10800000" flipV="1">
            <a:off x="885833" y="2874735"/>
            <a:ext cx="4524360" cy="934631"/>
          </a:xfrm>
          <a:custGeom>
            <a:avLst/>
            <a:gdLst>
              <a:gd name="connsiteX0" fmla="*/ 0 w 4524360"/>
              <a:gd name="connsiteY0" fmla="*/ 0 h 934631"/>
              <a:gd name="connsiteX1" fmla="*/ 3971096 w 4524360"/>
              <a:gd name="connsiteY1" fmla="*/ 0 h 934631"/>
              <a:gd name="connsiteX2" fmla="*/ 4524360 w 4524360"/>
              <a:gd name="connsiteY2" fmla="*/ 467316 h 934631"/>
              <a:gd name="connsiteX3" fmla="*/ 3971096 w 4524360"/>
              <a:gd name="connsiteY3" fmla="*/ 934631 h 934631"/>
              <a:gd name="connsiteX4" fmla="*/ 0 w 4524360"/>
              <a:gd name="connsiteY4" fmla="*/ 934631 h 934631"/>
              <a:gd name="connsiteX5" fmla="*/ 0 w 4524360"/>
              <a:gd name="connsiteY5" fmla="*/ 0 h 93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24360" h="934631" fill="none" extrusionOk="0">
                <a:moveTo>
                  <a:pt x="0" y="0"/>
                </a:moveTo>
                <a:cubicBezTo>
                  <a:pt x="1493345" y="124324"/>
                  <a:pt x="2596262" y="83887"/>
                  <a:pt x="3971096" y="0"/>
                </a:cubicBezTo>
                <a:cubicBezTo>
                  <a:pt x="4119215" y="142121"/>
                  <a:pt x="4447577" y="384531"/>
                  <a:pt x="4524360" y="467316"/>
                </a:cubicBezTo>
                <a:cubicBezTo>
                  <a:pt x="4473681" y="567467"/>
                  <a:pt x="4215624" y="795239"/>
                  <a:pt x="3971096" y="934631"/>
                </a:cubicBezTo>
                <a:cubicBezTo>
                  <a:pt x="3150596" y="778575"/>
                  <a:pt x="696444" y="1061055"/>
                  <a:pt x="0" y="934631"/>
                </a:cubicBezTo>
                <a:cubicBezTo>
                  <a:pt x="33349" y="568366"/>
                  <a:pt x="-76909" y="218662"/>
                  <a:pt x="0" y="0"/>
                </a:cubicBezTo>
                <a:close/>
              </a:path>
              <a:path w="4524360" h="934631" stroke="0" extrusionOk="0">
                <a:moveTo>
                  <a:pt x="0" y="0"/>
                </a:moveTo>
                <a:cubicBezTo>
                  <a:pt x="1928427" y="47362"/>
                  <a:pt x="2475652" y="-7765"/>
                  <a:pt x="3971096" y="0"/>
                </a:cubicBezTo>
                <a:cubicBezTo>
                  <a:pt x="4119300" y="137829"/>
                  <a:pt x="4395413" y="437782"/>
                  <a:pt x="4524360" y="467316"/>
                </a:cubicBezTo>
                <a:cubicBezTo>
                  <a:pt x="4342692" y="623441"/>
                  <a:pt x="4009989" y="833853"/>
                  <a:pt x="3971096" y="934631"/>
                </a:cubicBezTo>
                <a:cubicBezTo>
                  <a:pt x="2248002" y="959139"/>
                  <a:pt x="1344995" y="861322"/>
                  <a:pt x="0" y="934631"/>
                </a:cubicBezTo>
                <a:cubicBezTo>
                  <a:pt x="54187" y="537014"/>
                  <a:pt x="52153" y="188622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001660655">
                  <a:prstGeom prst="homePlate">
                    <a:avLst>
                      <a:gd name="adj" fmla="val 591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Просит дать 3 КП</a:t>
            </a:r>
          </a:p>
        </p:txBody>
      </p:sp>
      <p:sp>
        <p:nvSpPr>
          <p:cNvPr id="19" name="Стрелка: пятиугольник 18">
            <a:extLst>
              <a:ext uri="{FF2B5EF4-FFF2-40B4-BE49-F238E27FC236}">
                <a16:creationId xmlns:a16="http://schemas.microsoft.com/office/drawing/2014/main" id="{5CB66CF7-A886-44BA-A209-CBDACB476D57}"/>
              </a:ext>
            </a:extLst>
          </p:cNvPr>
          <p:cNvSpPr/>
          <p:nvPr/>
        </p:nvSpPr>
        <p:spPr>
          <a:xfrm rot="10800000" flipV="1">
            <a:off x="885835" y="4455114"/>
            <a:ext cx="4304463" cy="934631"/>
          </a:xfrm>
          <a:custGeom>
            <a:avLst/>
            <a:gdLst>
              <a:gd name="connsiteX0" fmla="*/ 0 w 4304463"/>
              <a:gd name="connsiteY0" fmla="*/ 0 h 934631"/>
              <a:gd name="connsiteX1" fmla="*/ 3751199 w 4304463"/>
              <a:gd name="connsiteY1" fmla="*/ 0 h 934631"/>
              <a:gd name="connsiteX2" fmla="*/ 4304463 w 4304463"/>
              <a:gd name="connsiteY2" fmla="*/ 467316 h 934631"/>
              <a:gd name="connsiteX3" fmla="*/ 3751199 w 4304463"/>
              <a:gd name="connsiteY3" fmla="*/ 934631 h 934631"/>
              <a:gd name="connsiteX4" fmla="*/ 0 w 4304463"/>
              <a:gd name="connsiteY4" fmla="*/ 934631 h 934631"/>
              <a:gd name="connsiteX5" fmla="*/ 0 w 4304463"/>
              <a:gd name="connsiteY5" fmla="*/ 0 h 93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4463" h="934631" fill="none" extrusionOk="0">
                <a:moveTo>
                  <a:pt x="0" y="0"/>
                </a:moveTo>
                <a:cubicBezTo>
                  <a:pt x="1662461" y="124324"/>
                  <a:pt x="2734056" y="83887"/>
                  <a:pt x="3751199" y="0"/>
                </a:cubicBezTo>
                <a:cubicBezTo>
                  <a:pt x="3899318" y="142121"/>
                  <a:pt x="4227680" y="384531"/>
                  <a:pt x="4304463" y="467316"/>
                </a:cubicBezTo>
                <a:cubicBezTo>
                  <a:pt x="4253784" y="567467"/>
                  <a:pt x="3995727" y="795239"/>
                  <a:pt x="3751199" y="934631"/>
                </a:cubicBezTo>
                <a:cubicBezTo>
                  <a:pt x="2875802" y="778575"/>
                  <a:pt x="627944" y="1061055"/>
                  <a:pt x="0" y="934631"/>
                </a:cubicBezTo>
                <a:cubicBezTo>
                  <a:pt x="33349" y="568366"/>
                  <a:pt x="-76909" y="218662"/>
                  <a:pt x="0" y="0"/>
                </a:cubicBezTo>
                <a:close/>
              </a:path>
              <a:path w="4304463" h="934631" stroke="0" extrusionOk="0">
                <a:moveTo>
                  <a:pt x="0" y="0"/>
                </a:moveTo>
                <a:cubicBezTo>
                  <a:pt x="643456" y="47362"/>
                  <a:pt x="2996721" y="-7765"/>
                  <a:pt x="3751199" y="0"/>
                </a:cubicBezTo>
                <a:cubicBezTo>
                  <a:pt x="3899403" y="137829"/>
                  <a:pt x="4175516" y="437782"/>
                  <a:pt x="4304463" y="467316"/>
                </a:cubicBezTo>
                <a:cubicBezTo>
                  <a:pt x="4122795" y="623441"/>
                  <a:pt x="3790092" y="833853"/>
                  <a:pt x="3751199" y="934631"/>
                </a:cubicBezTo>
                <a:cubicBezTo>
                  <a:pt x="2474937" y="959139"/>
                  <a:pt x="1163576" y="861322"/>
                  <a:pt x="0" y="934631"/>
                </a:cubicBezTo>
                <a:cubicBezTo>
                  <a:pt x="54187" y="537014"/>
                  <a:pt x="52153" y="188622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001660655">
                  <a:prstGeom prst="homePlate">
                    <a:avLst>
                      <a:gd name="adj" fmla="val 591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рынка окончен!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A976AC-4A72-404B-BDC8-E4A080E92D3E}"/>
              </a:ext>
            </a:extLst>
          </p:cNvPr>
          <p:cNvSpPr txBox="1"/>
          <p:nvPr/>
        </p:nvSpPr>
        <p:spPr>
          <a:xfrm rot="16200000">
            <a:off x="-840468" y="3225080"/>
            <a:ext cx="2316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 цен </a:t>
            </a:r>
          </a:p>
        </p:txBody>
      </p:sp>
    </p:spTree>
    <p:extLst>
      <p:ext uri="{BB962C8B-B14F-4D97-AF65-F5344CB8AC3E}">
        <p14:creationId xmlns:p14="http://schemas.microsoft.com/office/powerpoint/2010/main" val="10354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0"/>
            <a:ext cx="12191999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76451" y="932191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7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179E6D-D3E5-41ED-8881-4C5B05FB324F}"/>
              </a:ext>
            </a:extLst>
          </p:cNvPr>
          <p:cNvSpPr txBox="1"/>
          <p:nvPr/>
        </p:nvSpPr>
        <p:spPr>
          <a:xfrm rot="16200000">
            <a:off x="-733069" y="3225080"/>
            <a:ext cx="2101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CE0E3032-412E-4D52-BDA0-C70EB455B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03" y="740887"/>
            <a:ext cx="10320326" cy="2094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B7EFD56D-08AD-4BFE-9D16-10040B773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37" y="2841457"/>
            <a:ext cx="10320327" cy="203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6A8EC59A-AC3F-4A86-96C9-7C5636B4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36" y="4769840"/>
            <a:ext cx="10593467" cy="190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18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30" y="0"/>
            <a:ext cx="12191999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8</a:t>
            </a:fld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98050-823B-487C-AE07-7D2070D8A12E}"/>
              </a:ext>
            </a:extLst>
          </p:cNvPr>
          <p:cNvSpPr txBox="1"/>
          <p:nvPr/>
        </p:nvSpPr>
        <p:spPr>
          <a:xfrm rot="16200000">
            <a:off x="-733069" y="3225080"/>
            <a:ext cx="2101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9EB18A8-8385-47F1-92E4-D518E693A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92" y="836712"/>
            <a:ext cx="10272415" cy="326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3DAE6D50-CFFF-4E33-8435-374FE6D7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83" y="3961633"/>
            <a:ext cx="10272412" cy="252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006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6" descr="gerb1.jp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174">
                        <a14:foregroundMark x1="24793" y1="12500" x2="68595" y2="13889"/>
                        <a14:foregroundMark x1="24793" y1="9722" x2="28099" y2="21296"/>
                        <a14:foregroundMark x1="72727" y1="13889" x2="72727" y2="22685"/>
                        <a14:foregroundMark x1="32231" y1="25926" x2="69421" y2="27778"/>
                        <a14:foregroundMark x1="15702" y1="15741" x2="20661" y2="20370"/>
                        <a14:foregroundMark x1="16529" y1="10185" x2="23967" y2="7407"/>
                        <a14:foregroundMark x1="85124" y1="15741" x2="80165" y2="20370"/>
                        <a14:foregroundMark x1="73554" y1="25463" x2="44628" y2="20370"/>
                        <a14:foregroundMark x1="49587" y1="4630" x2="50413" y2="12037"/>
                        <a14:foregroundMark x1="77686" y1="9259" x2="84298" y2="11111"/>
                        <a14:foregroundMark x1="79339" y1="30093" x2="96694" y2="30093"/>
                        <a14:foregroundMark x1="65289" y1="95833" x2="80992" y2="95370"/>
                        <a14:foregroundMark x1="82645" y1="95833" x2="92562" y2="92130"/>
                        <a14:foregroundMark x1="52066" y1="97222" x2="62810" y2="9490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4839" y="116632"/>
            <a:ext cx="36471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11559" y="97880"/>
            <a:ext cx="1891733" cy="6668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конкурентной </a:t>
            </a:r>
          </a:p>
          <a:p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и мониторинга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74839" y="764704"/>
            <a:ext cx="1976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712694" y="927847"/>
            <a:ext cx="0" cy="57418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95585" y="6414247"/>
            <a:ext cx="6171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BEAD0C1-C88E-40A7-9A3E-CBD5D72ED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585" y="6453561"/>
            <a:ext cx="443967" cy="365125"/>
          </a:xfrm>
        </p:spPr>
        <p:txBody>
          <a:bodyPr/>
          <a:lstStyle/>
          <a:p>
            <a:fld id="{DD4525A0-F137-47CE-AF27-405ABB4D8C16}" type="slidenum">
              <a:rPr lang="ru-RU" smtClean="0"/>
              <a:t>9</a:t>
            </a:fld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46F22DE-EC1F-4A68-A9F9-5EBF2DBC6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86" y="2268175"/>
            <a:ext cx="3335734" cy="446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104BC1-F2B1-49E6-9182-4F3E0A7E2530}"/>
              </a:ext>
            </a:extLst>
          </p:cNvPr>
          <p:cNvSpPr txBox="1"/>
          <p:nvPr/>
        </p:nvSpPr>
        <p:spPr>
          <a:xfrm>
            <a:off x="2211929" y="210707"/>
            <a:ext cx="7483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 предоставил только два КП</a:t>
            </a:r>
          </a:p>
        </p:txBody>
      </p:sp>
      <p:sp>
        <p:nvSpPr>
          <p:cNvPr id="12" name="Облачко с текстом: овальное 11">
            <a:extLst>
              <a:ext uri="{FF2B5EF4-FFF2-40B4-BE49-F238E27FC236}">
                <a16:creationId xmlns:a16="http://schemas.microsoft.com/office/drawing/2014/main" id="{A42CFF75-F03B-4B21-898C-ECC2E95D8D0F}"/>
              </a:ext>
            </a:extLst>
          </p:cNvPr>
          <p:cNvSpPr/>
          <p:nvPr/>
        </p:nvSpPr>
        <p:spPr>
          <a:xfrm>
            <a:off x="8978537" y="1625893"/>
            <a:ext cx="3107927" cy="1463040"/>
          </a:xfrm>
          <a:prstGeom prst="wedgeEllipseCallout">
            <a:avLst>
              <a:gd name="adj1" fmla="val -39487"/>
              <a:gd name="adj2" fmla="val 10644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же делать? Только два КП.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ИДЕЯ! НАРИСУЮ САМ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CD6101-4010-4F5C-B2F0-6BF8FA49422B}"/>
              </a:ext>
            </a:extLst>
          </p:cNvPr>
          <p:cNvSpPr txBox="1"/>
          <p:nvPr/>
        </p:nvSpPr>
        <p:spPr>
          <a:xfrm rot="16200000">
            <a:off x="-650994" y="3225080"/>
            <a:ext cx="1937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Мало КП</a:t>
            </a:r>
          </a:p>
        </p:txBody>
      </p:sp>
      <p:sp>
        <p:nvSpPr>
          <p:cNvPr id="15" name="Стрелка: пятиугольник 14">
            <a:extLst>
              <a:ext uri="{FF2B5EF4-FFF2-40B4-BE49-F238E27FC236}">
                <a16:creationId xmlns:a16="http://schemas.microsoft.com/office/drawing/2014/main" id="{00596631-161B-43D4-9FA7-25FFAE419C0C}"/>
              </a:ext>
            </a:extLst>
          </p:cNvPr>
          <p:cNvSpPr/>
          <p:nvPr/>
        </p:nvSpPr>
        <p:spPr>
          <a:xfrm rot="10800000" flipV="1">
            <a:off x="982150" y="1013568"/>
            <a:ext cx="4870002" cy="934631"/>
          </a:xfrm>
          <a:custGeom>
            <a:avLst/>
            <a:gdLst>
              <a:gd name="connsiteX0" fmla="*/ 0 w 4870002"/>
              <a:gd name="connsiteY0" fmla="*/ 0 h 934631"/>
              <a:gd name="connsiteX1" fmla="*/ 4316738 w 4870002"/>
              <a:gd name="connsiteY1" fmla="*/ 0 h 934631"/>
              <a:gd name="connsiteX2" fmla="*/ 4870002 w 4870002"/>
              <a:gd name="connsiteY2" fmla="*/ 467316 h 934631"/>
              <a:gd name="connsiteX3" fmla="*/ 4316738 w 4870002"/>
              <a:gd name="connsiteY3" fmla="*/ 934631 h 934631"/>
              <a:gd name="connsiteX4" fmla="*/ 0 w 4870002"/>
              <a:gd name="connsiteY4" fmla="*/ 934631 h 934631"/>
              <a:gd name="connsiteX5" fmla="*/ 0 w 4870002"/>
              <a:gd name="connsiteY5" fmla="*/ 0 h 93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0002" h="934631" fill="none" extrusionOk="0">
                <a:moveTo>
                  <a:pt x="0" y="0"/>
                </a:moveTo>
                <a:cubicBezTo>
                  <a:pt x="1981026" y="124324"/>
                  <a:pt x="3761096" y="83887"/>
                  <a:pt x="4316738" y="0"/>
                </a:cubicBezTo>
                <a:cubicBezTo>
                  <a:pt x="4464857" y="142121"/>
                  <a:pt x="4793219" y="384531"/>
                  <a:pt x="4870002" y="467316"/>
                </a:cubicBezTo>
                <a:cubicBezTo>
                  <a:pt x="4819323" y="567467"/>
                  <a:pt x="4561266" y="795239"/>
                  <a:pt x="4316738" y="934631"/>
                </a:cubicBezTo>
                <a:cubicBezTo>
                  <a:pt x="3676634" y="778575"/>
                  <a:pt x="678532" y="1061055"/>
                  <a:pt x="0" y="934631"/>
                </a:cubicBezTo>
                <a:cubicBezTo>
                  <a:pt x="33349" y="568366"/>
                  <a:pt x="-76909" y="218662"/>
                  <a:pt x="0" y="0"/>
                </a:cubicBezTo>
                <a:close/>
              </a:path>
              <a:path w="4870002" h="934631" stroke="0" extrusionOk="0">
                <a:moveTo>
                  <a:pt x="0" y="0"/>
                </a:moveTo>
                <a:cubicBezTo>
                  <a:pt x="2088125" y="47362"/>
                  <a:pt x="2790764" y="-7765"/>
                  <a:pt x="4316738" y="0"/>
                </a:cubicBezTo>
                <a:cubicBezTo>
                  <a:pt x="4464942" y="137829"/>
                  <a:pt x="4741055" y="437782"/>
                  <a:pt x="4870002" y="467316"/>
                </a:cubicBezTo>
                <a:cubicBezTo>
                  <a:pt x="4688334" y="623441"/>
                  <a:pt x="4355631" y="833853"/>
                  <a:pt x="4316738" y="934631"/>
                </a:cubicBezTo>
                <a:cubicBezTo>
                  <a:pt x="3625781" y="959139"/>
                  <a:pt x="1390667" y="861322"/>
                  <a:pt x="0" y="934631"/>
                </a:cubicBezTo>
                <a:cubicBezTo>
                  <a:pt x="54187" y="537014"/>
                  <a:pt x="52153" y="188622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001660655">
                  <a:prstGeom prst="homePlate">
                    <a:avLst>
                      <a:gd name="adj" fmla="val 591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 дал только два КП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: пятиугольник 15">
            <a:extLst>
              <a:ext uri="{FF2B5EF4-FFF2-40B4-BE49-F238E27FC236}">
                <a16:creationId xmlns:a16="http://schemas.microsoft.com/office/drawing/2014/main" id="{356E307F-C9F6-4DCC-8424-44F0561E3416}"/>
              </a:ext>
            </a:extLst>
          </p:cNvPr>
          <p:cNvSpPr/>
          <p:nvPr/>
        </p:nvSpPr>
        <p:spPr>
          <a:xfrm rot="10800000" flipV="1">
            <a:off x="866325" y="2757979"/>
            <a:ext cx="4966320" cy="1767840"/>
          </a:xfrm>
          <a:custGeom>
            <a:avLst/>
            <a:gdLst>
              <a:gd name="connsiteX0" fmla="*/ 0 w 4966320"/>
              <a:gd name="connsiteY0" fmla="*/ 0 h 1767840"/>
              <a:gd name="connsiteX1" fmla="*/ 3919829 w 4966320"/>
              <a:gd name="connsiteY1" fmla="*/ 0 h 1767840"/>
              <a:gd name="connsiteX2" fmla="*/ 4966320 w 4966320"/>
              <a:gd name="connsiteY2" fmla="*/ 883920 h 1767840"/>
              <a:gd name="connsiteX3" fmla="*/ 3919829 w 4966320"/>
              <a:gd name="connsiteY3" fmla="*/ 1767840 h 1767840"/>
              <a:gd name="connsiteX4" fmla="*/ 0 w 4966320"/>
              <a:gd name="connsiteY4" fmla="*/ 1767840 h 1767840"/>
              <a:gd name="connsiteX5" fmla="*/ 0 w 4966320"/>
              <a:gd name="connsiteY5" fmla="*/ 0 h 176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6320" h="1767840" fill="none" extrusionOk="0">
                <a:moveTo>
                  <a:pt x="0" y="0"/>
                </a:moveTo>
                <a:cubicBezTo>
                  <a:pt x="1077043" y="124324"/>
                  <a:pt x="2054204" y="83887"/>
                  <a:pt x="3919829" y="0"/>
                </a:cubicBezTo>
                <a:cubicBezTo>
                  <a:pt x="4452741" y="365125"/>
                  <a:pt x="4576042" y="700672"/>
                  <a:pt x="4966320" y="883920"/>
                </a:cubicBezTo>
                <a:cubicBezTo>
                  <a:pt x="4770688" y="1091450"/>
                  <a:pt x="4343085" y="1431172"/>
                  <a:pt x="3919829" y="1767840"/>
                </a:cubicBezTo>
                <a:cubicBezTo>
                  <a:pt x="2767336" y="1611784"/>
                  <a:pt x="1017751" y="1894264"/>
                  <a:pt x="0" y="1767840"/>
                </a:cubicBezTo>
                <a:cubicBezTo>
                  <a:pt x="-13671" y="1578775"/>
                  <a:pt x="154115" y="568173"/>
                  <a:pt x="0" y="0"/>
                </a:cubicBezTo>
                <a:close/>
              </a:path>
              <a:path w="4966320" h="1767840" stroke="0" extrusionOk="0">
                <a:moveTo>
                  <a:pt x="0" y="0"/>
                </a:moveTo>
                <a:cubicBezTo>
                  <a:pt x="860933" y="47362"/>
                  <a:pt x="2466135" y="-7765"/>
                  <a:pt x="3919829" y="0"/>
                </a:cubicBezTo>
                <a:cubicBezTo>
                  <a:pt x="4170680" y="89507"/>
                  <a:pt x="4620758" y="715483"/>
                  <a:pt x="4966320" y="883920"/>
                </a:cubicBezTo>
                <a:cubicBezTo>
                  <a:pt x="4771354" y="985754"/>
                  <a:pt x="4311165" y="1455343"/>
                  <a:pt x="3919829" y="1767840"/>
                </a:cubicBezTo>
                <a:cubicBezTo>
                  <a:pt x="3406102" y="1792348"/>
                  <a:pt x="1283142" y="1694531"/>
                  <a:pt x="0" y="1767840"/>
                </a:cubicBezTo>
                <a:cubicBezTo>
                  <a:pt x="75074" y="1207822"/>
                  <a:pt x="107405" y="418688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001660655">
                  <a:prstGeom prst="homePlate">
                    <a:avLst>
                      <a:gd name="adj" fmla="val 591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целях определения НМЦК методом сопоставимых рыночных цен (анализа рынка) рекомендуется использовать не менее трех цен</a:t>
            </a:r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E883F8B8-C7AA-45FF-BB49-5D696110C160}"/>
              </a:ext>
            </a:extLst>
          </p:cNvPr>
          <p:cNvSpPr/>
          <p:nvPr/>
        </p:nvSpPr>
        <p:spPr>
          <a:xfrm rot="10800000" flipV="1">
            <a:off x="885833" y="5335599"/>
            <a:ext cx="4966321" cy="934631"/>
          </a:xfrm>
          <a:custGeom>
            <a:avLst/>
            <a:gdLst>
              <a:gd name="connsiteX0" fmla="*/ 0 w 4966321"/>
              <a:gd name="connsiteY0" fmla="*/ 0 h 934631"/>
              <a:gd name="connsiteX1" fmla="*/ 4413057 w 4966321"/>
              <a:gd name="connsiteY1" fmla="*/ 0 h 934631"/>
              <a:gd name="connsiteX2" fmla="*/ 4966321 w 4966321"/>
              <a:gd name="connsiteY2" fmla="*/ 467316 h 934631"/>
              <a:gd name="connsiteX3" fmla="*/ 4413057 w 4966321"/>
              <a:gd name="connsiteY3" fmla="*/ 934631 h 934631"/>
              <a:gd name="connsiteX4" fmla="*/ 0 w 4966321"/>
              <a:gd name="connsiteY4" fmla="*/ 934631 h 934631"/>
              <a:gd name="connsiteX5" fmla="*/ 0 w 4966321"/>
              <a:gd name="connsiteY5" fmla="*/ 0 h 934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6321" h="934631" fill="none" extrusionOk="0">
                <a:moveTo>
                  <a:pt x="0" y="0"/>
                </a:moveTo>
                <a:cubicBezTo>
                  <a:pt x="1145900" y="124324"/>
                  <a:pt x="3482299" y="83887"/>
                  <a:pt x="4413057" y="0"/>
                </a:cubicBezTo>
                <a:cubicBezTo>
                  <a:pt x="4561176" y="142121"/>
                  <a:pt x="4889538" y="384531"/>
                  <a:pt x="4966321" y="467316"/>
                </a:cubicBezTo>
                <a:cubicBezTo>
                  <a:pt x="4915642" y="567467"/>
                  <a:pt x="4657585" y="795239"/>
                  <a:pt x="4413057" y="934631"/>
                </a:cubicBezTo>
                <a:cubicBezTo>
                  <a:pt x="3130835" y="778575"/>
                  <a:pt x="2012194" y="1061055"/>
                  <a:pt x="0" y="934631"/>
                </a:cubicBezTo>
                <a:cubicBezTo>
                  <a:pt x="33349" y="568366"/>
                  <a:pt x="-76909" y="218662"/>
                  <a:pt x="0" y="0"/>
                </a:cubicBezTo>
                <a:close/>
              </a:path>
              <a:path w="4966321" h="934631" stroke="0" extrusionOk="0">
                <a:moveTo>
                  <a:pt x="0" y="0"/>
                </a:moveTo>
                <a:cubicBezTo>
                  <a:pt x="1998667" y="47362"/>
                  <a:pt x="3262279" y="-7765"/>
                  <a:pt x="4413057" y="0"/>
                </a:cubicBezTo>
                <a:cubicBezTo>
                  <a:pt x="4561261" y="137829"/>
                  <a:pt x="4837374" y="437782"/>
                  <a:pt x="4966321" y="467316"/>
                </a:cubicBezTo>
                <a:cubicBezTo>
                  <a:pt x="4784653" y="623441"/>
                  <a:pt x="4451950" y="833853"/>
                  <a:pt x="4413057" y="934631"/>
                </a:cubicBezTo>
                <a:cubicBezTo>
                  <a:pt x="3717112" y="959139"/>
                  <a:pt x="775308" y="861322"/>
                  <a:pt x="0" y="934631"/>
                </a:cubicBezTo>
                <a:cubicBezTo>
                  <a:pt x="54187" y="537014"/>
                  <a:pt x="52153" y="188622"/>
                  <a:pt x="0" y="0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2001660655">
                  <a:prstGeom prst="homePlate">
                    <a:avLst>
                      <a:gd name="adj" fmla="val 591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 третью ………</a:t>
            </a:r>
          </a:p>
        </p:txBody>
      </p:sp>
    </p:spTree>
    <p:extLst>
      <p:ext uri="{BB962C8B-B14F-4D97-AF65-F5344CB8AC3E}">
        <p14:creationId xmlns:p14="http://schemas.microsoft.com/office/powerpoint/2010/main" val="6617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2488</TotalTime>
  <Words>2949</Words>
  <Application>Microsoft Office PowerPoint</Application>
  <PresentationFormat>Широкоэкранный</PresentationFormat>
  <Paragraphs>284</Paragraphs>
  <Slides>21</Slides>
  <Notes>21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Century Gothic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Дьяков Станислав Владимирович</dc:creator>
  <cp:lastModifiedBy>Федотов Н. В.</cp:lastModifiedBy>
  <cp:revision>145</cp:revision>
  <cp:lastPrinted>2023-12-01T06:22:31Z</cp:lastPrinted>
  <dcterms:created xsi:type="dcterms:W3CDTF">2019-09-09T15:14:15Z</dcterms:created>
  <dcterms:modified xsi:type="dcterms:W3CDTF">2023-12-01T06:22:34Z</dcterms:modified>
</cp:coreProperties>
</file>